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25"/>
  </p:notesMasterIdLst>
  <p:handoutMasterIdLst>
    <p:handoutMasterId r:id="rId26"/>
  </p:handoutMasterIdLst>
  <p:sldIdLst>
    <p:sldId id="256" r:id="rId5"/>
    <p:sldId id="287" r:id="rId6"/>
    <p:sldId id="279" r:id="rId7"/>
    <p:sldId id="277" r:id="rId8"/>
    <p:sldId id="281" r:id="rId9"/>
    <p:sldId id="288" r:id="rId10"/>
    <p:sldId id="274" r:id="rId11"/>
    <p:sldId id="284" r:id="rId12"/>
    <p:sldId id="275" r:id="rId13"/>
    <p:sldId id="272" r:id="rId14"/>
    <p:sldId id="282" r:id="rId15"/>
    <p:sldId id="273" r:id="rId16"/>
    <p:sldId id="280" r:id="rId17"/>
    <p:sldId id="276" r:id="rId18"/>
    <p:sldId id="290" r:id="rId19"/>
    <p:sldId id="291" r:id="rId20"/>
    <p:sldId id="285" r:id="rId21"/>
    <p:sldId id="278" r:id="rId22"/>
    <p:sldId id="286" r:id="rId23"/>
    <p:sldId id="26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83" d="100"/>
          <a:sy n="83" d="100"/>
        </p:scale>
        <p:origin x="686" y="6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644646B-21C0-410B-BA17-64C59EB29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C289392C-F5C5-4C38-94CE-455C7F402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9A4FD-FAFB-4CDA-9DC5-D20CA18269A9}" type="datetimeFigureOut">
              <a:rPr lang="en-US" smtClean="0"/>
              <a:t>5/24/2023</a:t>
            </a:fld>
            <a:endParaRPr lang="en-US" dirty="0"/>
          </a:p>
        </p:txBody>
      </p:sp>
      <p:sp>
        <p:nvSpPr>
          <p:cNvPr id="4" name="Footer Placeholder 3">
            <a:extLst>
              <a:ext uri="{FF2B5EF4-FFF2-40B4-BE49-F238E27FC236}">
                <a16:creationId xmlns=""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E35E-F34C-4F0E-B8A1-D9F5F49CB3AD}" type="datetimeFigureOut">
              <a:rPr lang="en-US" smtClean="0"/>
              <a:t>5/24/2023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20</a:t>
            </a:fld>
            <a:endParaRPr lang="en-US" dirty="0"/>
          </a:p>
        </p:txBody>
      </p:sp>
    </p:spTree>
    <p:extLst>
      <p:ext uri="{BB962C8B-B14F-4D97-AF65-F5344CB8AC3E}">
        <p14:creationId xmlns:p14="http://schemas.microsoft.com/office/powerpoint/2010/main" val="3122064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5/24/2023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5/24/2023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5/24/2023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5/24/2023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5/24/2023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6954982" y="2173252"/>
            <a:ext cx="4073225" cy="3426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265" t="9091" r="3502" b="-1"/>
          <a:stretch/>
        </p:blipFill>
        <p:spPr>
          <a:xfrm>
            <a:off x="0" y="10"/>
            <a:ext cx="12192000" cy="6857990"/>
          </a:xfrm>
          <a:prstGeom prst="rect">
            <a:avLst/>
          </a:prstGeom>
        </p:spPr>
      </p:pic>
      <p:sp>
        <p:nvSpPr>
          <p:cNvPr id="4" name="Rectangle 3"/>
          <p:cNvSpPr/>
          <p:nvPr/>
        </p:nvSpPr>
        <p:spPr>
          <a:xfrm>
            <a:off x="1634838" y="1569244"/>
            <a:ext cx="9051636" cy="119490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05709" y="1634638"/>
            <a:ext cx="8580582" cy="1077218"/>
          </a:xfrm>
          <a:prstGeom prst="rect">
            <a:avLst/>
          </a:prstGeom>
          <a:noFill/>
        </p:spPr>
        <p:txBody>
          <a:bodyPr wrap="square" rtlCol="0">
            <a:spAutoFit/>
          </a:bodyPr>
          <a:lstStyle/>
          <a:p>
            <a:pPr algn="ctr"/>
            <a:r>
              <a:rPr lang="en-US" sz="3200" b="1" spc="50" dirty="0">
                <a:ln w="0"/>
                <a:solidFill>
                  <a:schemeClr val="bg2"/>
                </a:solidFill>
                <a:effectLst>
                  <a:innerShdw blurRad="63500" dist="50800" dir="13500000">
                    <a:srgbClr val="000000">
                      <a:alpha val="50000"/>
                    </a:srgbClr>
                  </a:innerShdw>
                </a:effectLst>
                <a:latin typeface="Calisto MT" panose="02040603050505030304" pitchFamily="18" charset="0"/>
              </a:rPr>
              <a:t>Design of DGS Integrated MIMO Antenna for the IoT Application</a:t>
            </a:r>
          </a:p>
        </p:txBody>
      </p:sp>
      <p:pic>
        <p:nvPicPr>
          <p:cNvPr id="14" name="Picture 2" descr="B.P. Poddar Institute of Management and Technology 15th &amp; 16th March 2019  About TechStorm B.P.PODDAR INSTITUTE OF MANAGEMENT &amp; TECHNOLOGY presents to  you 'TECHSTORM 2.19' where we aim at diversifying the manifold fields of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6436" y="407668"/>
            <a:ext cx="1016790" cy="10147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305964" y="3103418"/>
            <a:ext cx="4886036" cy="3784262"/>
          </a:xfrm>
          <a:prstGeom prst="rect">
            <a:avLst/>
          </a:prstGeom>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421553" y="4212103"/>
            <a:ext cx="5026319" cy="2585323"/>
          </a:xfrm>
          <a:prstGeom prst="rect">
            <a:avLst/>
          </a:prstGeom>
          <a:noFill/>
          <a:effectLst>
            <a:softEdge rad="12700"/>
          </a:effectLst>
        </p:spPr>
        <p:txBody>
          <a:bodyPr wrap="square" rtlCol="0">
            <a:spAutoFit/>
          </a:bodyPr>
          <a:lstStyle/>
          <a:p>
            <a:r>
              <a:rPr lang="en-US" b="1" u="sng" dirty="0" smtClean="0">
                <a:solidFill>
                  <a:schemeClr val="bg1"/>
                </a:solidFill>
                <a:latin typeface="Century" panose="02040604050505020304" pitchFamily="18" charset="0"/>
              </a:rPr>
              <a:t>Group </a:t>
            </a:r>
            <a:r>
              <a:rPr lang="en-US" b="1" u="sng" dirty="0">
                <a:solidFill>
                  <a:schemeClr val="bg1"/>
                </a:solidFill>
                <a:latin typeface="Century" panose="02040604050505020304" pitchFamily="18" charset="0"/>
              </a:rPr>
              <a:t>Members</a:t>
            </a:r>
            <a:r>
              <a:rPr lang="en-US" b="1" dirty="0" smtClean="0">
                <a:solidFill>
                  <a:schemeClr val="bg1"/>
                </a:solidFill>
                <a:latin typeface="Century" panose="02040604050505020304" pitchFamily="18" charset="0"/>
              </a:rPr>
              <a:t>:-</a:t>
            </a:r>
          </a:p>
          <a:p>
            <a:endParaRPr lang="en-US" b="1" dirty="0">
              <a:solidFill>
                <a:schemeClr val="bg1"/>
              </a:solidFill>
              <a:latin typeface="Century" panose="02040604050505020304" pitchFamily="18" charset="0"/>
            </a:endParaRPr>
          </a:p>
          <a:p>
            <a:r>
              <a:rPr lang="en-US" b="1" dirty="0" smtClean="0">
                <a:solidFill>
                  <a:schemeClr val="bg1"/>
                </a:solidFill>
                <a:latin typeface="Century" panose="02040604050505020304" pitchFamily="18" charset="0"/>
              </a:rPr>
              <a:t>-Rouhi </a:t>
            </a:r>
            <a:r>
              <a:rPr lang="en-US" b="1" dirty="0">
                <a:solidFill>
                  <a:schemeClr val="bg1"/>
                </a:solidFill>
                <a:latin typeface="Century" panose="02040604050505020304" pitchFamily="18" charset="0"/>
              </a:rPr>
              <a:t>Ray(11500319065)</a:t>
            </a:r>
          </a:p>
          <a:p>
            <a:endParaRPr lang="en-US" b="1" dirty="0">
              <a:solidFill>
                <a:schemeClr val="bg1"/>
              </a:solidFill>
              <a:latin typeface="Century" panose="02040604050505020304" pitchFamily="18" charset="0"/>
            </a:endParaRPr>
          </a:p>
          <a:p>
            <a:r>
              <a:rPr lang="en-US" b="1" dirty="0" smtClean="0">
                <a:solidFill>
                  <a:schemeClr val="bg1"/>
                </a:solidFill>
                <a:latin typeface="Century" panose="02040604050505020304" pitchFamily="18" charset="0"/>
              </a:rPr>
              <a:t>-Suparna </a:t>
            </a:r>
            <a:r>
              <a:rPr lang="en-US" b="1" dirty="0">
                <a:solidFill>
                  <a:schemeClr val="bg1"/>
                </a:solidFill>
                <a:latin typeface="Century" panose="02040604050505020304" pitchFamily="18" charset="0"/>
              </a:rPr>
              <a:t>Bhowal(11500319031</a:t>
            </a:r>
            <a:r>
              <a:rPr lang="en-US" b="1" dirty="0" smtClean="0">
                <a:solidFill>
                  <a:schemeClr val="bg1"/>
                </a:solidFill>
                <a:latin typeface="Century" panose="02040604050505020304" pitchFamily="18" charset="0"/>
              </a:rPr>
              <a:t>)</a:t>
            </a:r>
          </a:p>
          <a:p>
            <a:endParaRPr lang="en-US" b="1" dirty="0">
              <a:solidFill>
                <a:schemeClr val="bg1"/>
              </a:solidFill>
              <a:latin typeface="Century" panose="02040604050505020304" pitchFamily="18" charset="0"/>
            </a:endParaRPr>
          </a:p>
          <a:p>
            <a:r>
              <a:rPr lang="en-US" b="1" dirty="0" smtClean="0">
                <a:solidFill>
                  <a:schemeClr val="bg1"/>
                </a:solidFill>
                <a:latin typeface="Century" panose="02040604050505020304" pitchFamily="18" charset="0"/>
              </a:rPr>
              <a:t>-Sushmita Singh(11500319061)</a:t>
            </a:r>
          </a:p>
          <a:p>
            <a:endParaRPr lang="en-US" b="1" dirty="0">
              <a:solidFill>
                <a:schemeClr val="bg1"/>
              </a:solidFill>
              <a:latin typeface="Century" panose="02040604050505020304" pitchFamily="18" charset="0"/>
            </a:endParaRPr>
          </a:p>
          <a:p>
            <a:r>
              <a:rPr lang="en-US" b="1" dirty="0" smtClean="0">
                <a:solidFill>
                  <a:schemeClr val="bg1"/>
                </a:solidFill>
                <a:latin typeface="Century" panose="02040604050505020304" pitchFamily="18" charset="0"/>
              </a:rPr>
              <a:t>-Shanu Mondal(11500320094)</a:t>
            </a:r>
            <a:endParaRPr lang="en-US" b="1" dirty="0">
              <a:solidFill>
                <a:schemeClr val="bg1"/>
              </a:solidFill>
              <a:latin typeface="Century" panose="02040604050505020304" pitchFamily="18" charset="0"/>
            </a:endParaRPr>
          </a:p>
        </p:txBody>
      </p:sp>
      <p:sp>
        <p:nvSpPr>
          <p:cNvPr id="2" name="Rectangle 1"/>
          <p:cNvSpPr/>
          <p:nvPr/>
        </p:nvSpPr>
        <p:spPr>
          <a:xfrm>
            <a:off x="2854038" y="550867"/>
            <a:ext cx="5835632" cy="1077218"/>
          </a:xfrm>
          <a:prstGeom prst="rect">
            <a:avLst/>
          </a:prstGeom>
        </p:spPr>
        <p:txBody>
          <a:bodyPr wrap="square">
            <a:spAutoFit/>
          </a:bodyPr>
          <a:lstStyle/>
          <a:p>
            <a:pPr algn="ctr"/>
            <a:r>
              <a:rPr lang="en-US" sz="1600" b="1" kern="0" dirty="0">
                <a:solidFill>
                  <a:schemeClr val="bg1"/>
                </a:solidFill>
                <a:latin typeface="Times New Roman" panose="02020603050405020304" pitchFamily="18" charset="0"/>
                <a:ea typeface="Times New Roman" panose="02020603050405020304" pitchFamily="18" charset="0"/>
              </a:rPr>
              <a:t>Department of Electronics &amp; Communication Engineering</a:t>
            </a:r>
            <a:endParaRPr lang="en-US" b="1" kern="0" dirty="0">
              <a:solidFill>
                <a:schemeClr val="bg1"/>
              </a:solidFill>
              <a:latin typeface="Times New Roman" panose="02020603050405020304" pitchFamily="18" charset="0"/>
              <a:ea typeface="Times New Roman" panose="02020603050405020304" pitchFamily="18" charset="0"/>
            </a:endParaRPr>
          </a:p>
          <a:p>
            <a:pPr algn="ctr"/>
            <a:r>
              <a:rPr lang="en-US" sz="1600" dirty="0" err="1">
                <a:solidFill>
                  <a:schemeClr val="bg1"/>
                </a:solidFill>
                <a:latin typeface="Times New Roman" panose="02020603050405020304" pitchFamily="18" charset="0"/>
                <a:ea typeface="Times New Roman" panose="02020603050405020304" pitchFamily="18" charset="0"/>
              </a:rPr>
              <a:t>B.P.Poddar</a:t>
            </a:r>
            <a:r>
              <a:rPr lang="en-US" sz="1600" dirty="0">
                <a:solidFill>
                  <a:schemeClr val="bg1"/>
                </a:solidFill>
                <a:latin typeface="Times New Roman" panose="02020603050405020304" pitchFamily="18" charset="0"/>
                <a:ea typeface="Times New Roman" panose="02020603050405020304" pitchFamily="18" charset="0"/>
              </a:rPr>
              <a:t> Institute of Management &amp; Technology</a:t>
            </a:r>
          </a:p>
          <a:p>
            <a:pPr algn="ctr"/>
            <a:r>
              <a:rPr lang="en-US" sz="1600" dirty="0">
                <a:solidFill>
                  <a:schemeClr val="bg1"/>
                </a:solidFill>
                <a:latin typeface="Times New Roman" panose="02020603050405020304" pitchFamily="18" charset="0"/>
                <a:ea typeface="Times New Roman" panose="02020603050405020304" pitchFamily="18" charset="0"/>
              </a:rPr>
              <a:t>137, V.I.P Road. </a:t>
            </a:r>
            <a:r>
              <a:rPr lang="en-US" sz="1600" dirty="0" err="1">
                <a:solidFill>
                  <a:schemeClr val="bg1"/>
                </a:solidFill>
                <a:latin typeface="Times New Roman" panose="02020603050405020304" pitchFamily="18" charset="0"/>
                <a:ea typeface="Times New Roman" panose="02020603050405020304" pitchFamily="18" charset="0"/>
              </a:rPr>
              <a:t>Poddar</a:t>
            </a:r>
            <a:r>
              <a:rPr lang="en-US" sz="1600" dirty="0">
                <a:solidFill>
                  <a:schemeClr val="bg1"/>
                </a:solidFill>
                <a:latin typeface="Times New Roman" panose="02020603050405020304" pitchFamily="18" charset="0"/>
                <a:ea typeface="Times New Roman" panose="02020603050405020304" pitchFamily="18" charset="0"/>
              </a:rPr>
              <a:t> </a:t>
            </a:r>
            <a:r>
              <a:rPr lang="en-US" sz="1600" dirty="0" err="1">
                <a:solidFill>
                  <a:schemeClr val="bg1"/>
                </a:solidFill>
                <a:latin typeface="Times New Roman" panose="02020603050405020304" pitchFamily="18" charset="0"/>
                <a:ea typeface="Times New Roman" panose="02020603050405020304" pitchFamily="18" charset="0"/>
              </a:rPr>
              <a:t>Vihar</a:t>
            </a:r>
            <a:endParaRPr lang="en-US" sz="1600" dirty="0">
              <a:solidFill>
                <a:schemeClr val="bg1"/>
              </a:solidFill>
              <a:latin typeface="Times New Roman" panose="02020603050405020304" pitchFamily="18" charset="0"/>
              <a:ea typeface="Times New Roman" panose="02020603050405020304" pitchFamily="18" charset="0"/>
            </a:endParaRPr>
          </a:p>
          <a:p>
            <a:pPr algn="ctr"/>
            <a:r>
              <a:rPr lang="en-US" sz="1600" dirty="0">
                <a:solidFill>
                  <a:schemeClr val="bg1"/>
                </a:solidFill>
                <a:latin typeface="Times New Roman" panose="02020603050405020304" pitchFamily="18" charset="0"/>
                <a:ea typeface="Times New Roman" panose="02020603050405020304" pitchFamily="18" charset="0"/>
              </a:rPr>
              <a:t>Kolkata – 700 052.</a:t>
            </a:r>
            <a:endParaRPr lang="en-US" sz="1600" dirty="0">
              <a:solidFill>
                <a:schemeClr val="bg1"/>
              </a:solidFill>
              <a:effectLst/>
              <a:latin typeface="Times New Roman" panose="02020603050405020304" pitchFamily="18" charset="0"/>
              <a:ea typeface="Times New Roman" panose="02020603050405020304" pitchFamily="18" charset="0"/>
            </a:endParaRPr>
          </a:p>
        </p:txBody>
      </p:sp>
      <p:pic>
        <p:nvPicPr>
          <p:cNvPr id="12" name="Picture 11" descr="C:\Documents and Settings\bppimt\Desktop\dept.logo.JPG"/>
          <p:cNvPicPr/>
          <p:nvPr/>
        </p:nvPicPr>
        <p:blipFill>
          <a:blip r:embed="rId6" cstate="print"/>
          <a:srcRect/>
          <a:stretch>
            <a:fillRect/>
          </a:stretch>
        </p:blipFill>
        <p:spPr bwMode="auto">
          <a:xfrm>
            <a:off x="9306469" y="497709"/>
            <a:ext cx="895811" cy="924691"/>
          </a:xfrm>
          <a:prstGeom prst="rect">
            <a:avLst/>
          </a:prstGeom>
          <a:noFill/>
          <a:ln w="9525">
            <a:noFill/>
            <a:miter lim="800000"/>
            <a:headEnd/>
            <a:tailEnd/>
          </a:ln>
        </p:spPr>
      </p:pic>
      <p:sp>
        <p:nvSpPr>
          <p:cNvPr id="3" name="Rectangle 2"/>
          <p:cNvSpPr/>
          <p:nvPr/>
        </p:nvSpPr>
        <p:spPr>
          <a:xfrm>
            <a:off x="7421553" y="3193497"/>
            <a:ext cx="6096000" cy="1200329"/>
          </a:xfrm>
          <a:prstGeom prst="rect">
            <a:avLst/>
          </a:prstGeom>
        </p:spPr>
        <p:txBody>
          <a:bodyPr>
            <a:spAutoFit/>
          </a:bodyPr>
          <a:lstStyle/>
          <a:p>
            <a:r>
              <a:rPr lang="en-US" b="1" dirty="0">
                <a:solidFill>
                  <a:schemeClr val="bg1"/>
                </a:solidFill>
                <a:latin typeface="Century" panose="02040604050505020304" pitchFamily="18" charset="0"/>
              </a:rPr>
              <a:t>Group No. 11</a:t>
            </a:r>
          </a:p>
          <a:p>
            <a:endParaRPr lang="en-US" b="1" dirty="0">
              <a:solidFill>
                <a:schemeClr val="bg1"/>
              </a:solidFill>
              <a:latin typeface="Century" panose="02040604050505020304" pitchFamily="18" charset="0"/>
            </a:endParaRPr>
          </a:p>
          <a:p>
            <a:r>
              <a:rPr lang="en-US" b="1" dirty="0">
                <a:solidFill>
                  <a:schemeClr val="bg1"/>
                </a:solidFill>
                <a:latin typeface="Century" panose="02040604050505020304" pitchFamily="18" charset="0"/>
              </a:rPr>
              <a:t>Supervisor: Dr. Susmita Biswas</a:t>
            </a:r>
          </a:p>
          <a:p>
            <a:endParaRPr lang="en-US" b="1" dirty="0">
              <a:solidFill>
                <a:schemeClr val="bg1"/>
              </a:solidFill>
              <a:latin typeface="Century" panose="02040604050505020304" pitchFamily="18" charset="0"/>
            </a:endParaRPr>
          </a:p>
        </p:txBody>
      </p:sp>
    </p:spTree>
    <p:extLst>
      <p:ext uri="{BB962C8B-B14F-4D97-AF65-F5344CB8AC3E}">
        <p14:creationId xmlns:p14="http://schemas.microsoft.com/office/powerpoint/2010/main" val="14877007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lgerian" panose="04020705040A02060702" pitchFamily="82" charset="0"/>
              </a:rPr>
              <a:t>Result</a:t>
            </a:r>
            <a:endParaRPr lang="en-US" sz="4000" b="1" dirty="0">
              <a:latin typeface="Algerian" panose="04020705040A02060702" pitchFamily="82" charset="0"/>
            </a:endParaRPr>
          </a:p>
        </p:txBody>
      </p:sp>
      <p:sp>
        <p:nvSpPr>
          <p:cNvPr id="12" name="Text Box 11"/>
          <p:cNvSpPr txBox="1"/>
          <p:nvPr/>
        </p:nvSpPr>
        <p:spPr>
          <a:xfrm>
            <a:off x="2068947" y="6212299"/>
            <a:ext cx="8746835" cy="447906"/>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Fig </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5: </a:t>
            </a: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S11 Parameter </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of Single Patch Antenna, MIMO Antenna with </a:t>
            </a: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DGS &amp; </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without </a:t>
            </a: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DGS </a:t>
            </a:r>
            <a:endParaRPr lang="en-US"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540" t="27099" r="8723" b="13641"/>
          <a:stretch/>
        </p:blipFill>
        <p:spPr>
          <a:xfrm>
            <a:off x="1149788" y="2016982"/>
            <a:ext cx="9665994" cy="3894291"/>
          </a:xfrm>
          <a:prstGeom prst="rect">
            <a:avLst/>
          </a:prstGeom>
          <a:ln w="12700">
            <a:solidFill>
              <a:schemeClr val="tx1"/>
            </a:solidFill>
          </a:ln>
        </p:spPr>
      </p:pic>
    </p:spTree>
    <p:extLst>
      <p:ext uri="{BB962C8B-B14F-4D97-AF65-F5344CB8AC3E}">
        <p14:creationId xmlns:p14="http://schemas.microsoft.com/office/powerpoint/2010/main" val="1293954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1"/>
          <p:cNvSpPr txBox="1"/>
          <p:nvPr/>
        </p:nvSpPr>
        <p:spPr>
          <a:xfrm>
            <a:off x="2780095" y="6156092"/>
            <a:ext cx="6557920" cy="54950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Fig </a:t>
            </a:r>
            <a:r>
              <a:rPr lang="en-US" u="sng" dirty="0">
                <a:solidFill>
                  <a:schemeClr val="accent1">
                    <a:lumMod val="75000"/>
                  </a:schemeClr>
                </a:solidFill>
                <a:latin typeface="Times New Roman" panose="02020603050405020304" pitchFamily="18" charset="0"/>
                <a:ea typeface="Times New Roman" panose="02020603050405020304" pitchFamily="18" charset="0"/>
              </a:rPr>
              <a:t>6</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 S21 Parameter of MIMO Antenna with </a:t>
            </a: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DGS &amp; </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without </a:t>
            </a: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DGS </a:t>
            </a:r>
            <a:endParaRPr lang="en-US"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12" name="Content Placeholder 11"/>
          <p:cNvPicPr>
            <a:picLocks noGrp="1" noChangeAspect="1"/>
          </p:cNvPicPr>
          <p:nvPr>
            <p:ph idx="1"/>
          </p:nvPr>
        </p:nvPicPr>
        <p:blipFill rotWithShape="1">
          <a:blip r:embed="rId2">
            <a:extLst>
              <a:ext uri="{28A0092B-C50C-407E-A947-70E740481C1C}">
                <a14:useLocalDpi xmlns:a14="http://schemas.microsoft.com/office/drawing/2010/main" val="0"/>
              </a:ext>
            </a:extLst>
          </a:blip>
          <a:srcRect l="5789" t="27332" r="14265" b="12905"/>
          <a:stretch/>
        </p:blipFill>
        <p:spPr>
          <a:xfrm>
            <a:off x="1293091" y="1985118"/>
            <a:ext cx="9531928" cy="4000046"/>
          </a:xfrm>
          <a:ln w="12700">
            <a:solidFill>
              <a:schemeClr val="tx1"/>
            </a:solidFill>
          </a:ln>
        </p:spPr>
      </p:pic>
    </p:spTree>
    <p:extLst>
      <p:ext uri="{BB962C8B-B14F-4D97-AF65-F5344CB8AC3E}">
        <p14:creationId xmlns:p14="http://schemas.microsoft.com/office/powerpoint/2010/main" val="2326993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186"/>
          <p:cNvSpPr txBox="1"/>
          <p:nvPr/>
        </p:nvSpPr>
        <p:spPr>
          <a:xfrm>
            <a:off x="5618277" y="5860530"/>
            <a:ext cx="1493723" cy="42943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Fig </a:t>
            </a:r>
            <a:r>
              <a:rPr lang="en-US" u="sng" dirty="0">
                <a:solidFill>
                  <a:schemeClr val="accent1">
                    <a:lumMod val="75000"/>
                  </a:schemeClr>
                </a:solidFill>
                <a:latin typeface="Times New Roman" panose="02020603050405020304" pitchFamily="18" charset="0"/>
                <a:ea typeface="Times New Roman" panose="02020603050405020304" pitchFamily="18" charset="0"/>
              </a:rPr>
              <a:t>7</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 VSWR</a:t>
            </a:r>
            <a:endParaRPr lang="en-US"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663" t="28568" r="21763" b="12662"/>
          <a:stretch/>
        </p:blipFill>
        <p:spPr>
          <a:xfrm>
            <a:off x="1560945" y="1987009"/>
            <a:ext cx="8855301" cy="3873521"/>
          </a:xfrm>
          <a:prstGeom prst="rect">
            <a:avLst/>
          </a:prstGeom>
          <a:ln w="12700">
            <a:solidFill>
              <a:schemeClr val="tx1"/>
            </a:solidFill>
          </a:ln>
        </p:spPr>
      </p:pic>
    </p:spTree>
    <p:extLst>
      <p:ext uri="{BB962C8B-B14F-4D97-AF65-F5344CB8AC3E}">
        <p14:creationId xmlns:p14="http://schemas.microsoft.com/office/powerpoint/2010/main" val="3850018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89"/>
          <p:cNvSpPr txBox="1"/>
          <p:nvPr/>
        </p:nvSpPr>
        <p:spPr>
          <a:xfrm>
            <a:off x="2244437" y="6211513"/>
            <a:ext cx="8476643" cy="574848"/>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Fig </a:t>
            </a:r>
            <a:r>
              <a:rPr lang="en-US" u="sng" dirty="0">
                <a:solidFill>
                  <a:schemeClr val="accent1">
                    <a:lumMod val="75000"/>
                  </a:schemeClr>
                </a:solidFill>
                <a:latin typeface="Times New Roman" panose="02020603050405020304" pitchFamily="18" charset="0"/>
                <a:ea typeface="Times New Roman" panose="02020603050405020304" pitchFamily="18" charset="0"/>
              </a:rPr>
              <a:t>8</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 </a:t>
            </a: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Total Gain </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 of  Single Patch Antenna, MIMO Antenna with </a:t>
            </a: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DGS &amp; without DGS</a:t>
            </a:r>
            <a:endParaRPr lang="en-US" dirty="0">
              <a:solidFill>
                <a:schemeClr val="accent1">
                  <a:lumMod val="75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u="none" strike="noStrike" dirty="0">
                <a:effectLst/>
                <a:latin typeface="Times New Roman" panose="02020603050405020304" pitchFamily="18" charset="0"/>
                <a:ea typeface="Times New Roman" panose="02020603050405020304" pitchFamily="18" charset="0"/>
              </a:rPr>
              <a:t> </a:t>
            </a:r>
            <a:endParaRPr lang="en-US" dirty="0">
              <a:effectLst/>
              <a:latin typeface="Times New Roman" panose="02020603050405020304" pitchFamily="18" charset="0"/>
              <a:ea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641" t="28078" r="13132" b="17069"/>
          <a:stretch/>
        </p:blipFill>
        <p:spPr>
          <a:xfrm>
            <a:off x="1142970" y="1985818"/>
            <a:ext cx="9998850" cy="3994785"/>
          </a:xfrm>
          <a:prstGeom prst="rect">
            <a:avLst/>
          </a:prstGeom>
          <a:ln w="12700">
            <a:solidFill>
              <a:schemeClr val="tx1"/>
            </a:solidFill>
          </a:ln>
        </p:spPr>
      </p:pic>
    </p:spTree>
    <p:extLst>
      <p:ext uri="{BB962C8B-B14F-4D97-AF65-F5344CB8AC3E}">
        <p14:creationId xmlns:p14="http://schemas.microsoft.com/office/powerpoint/2010/main" val="78359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97"/>
          <p:cNvSpPr txBox="1"/>
          <p:nvPr/>
        </p:nvSpPr>
        <p:spPr>
          <a:xfrm>
            <a:off x="2032577" y="5525770"/>
            <a:ext cx="541482" cy="29083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(a)</a:t>
            </a:r>
          </a:p>
        </p:txBody>
      </p:sp>
      <p:sp>
        <p:nvSpPr>
          <p:cNvPr id="13" name="Text Box 197"/>
          <p:cNvSpPr txBox="1"/>
          <p:nvPr/>
        </p:nvSpPr>
        <p:spPr>
          <a:xfrm>
            <a:off x="5803899" y="5498119"/>
            <a:ext cx="486063" cy="29083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dirty="0" smtClean="0">
                <a:effectLst/>
                <a:latin typeface="Times New Roman" panose="02020603050405020304" pitchFamily="18" charset="0"/>
                <a:ea typeface="Times New Roman" panose="02020603050405020304" pitchFamily="18" charset="0"/>
              </a:rPr>
              <a:t>(b)</a:t>
            </a:r>
            <a:endParaRPr lang="en-US" sz="1600" dirty="0">
              <a:effectLst/>
              <a:latin typeface="Times New Roman" panose="02020603050405020304" pitchFamily="18" charset="0"/>
              <a:ea typeface="Times New Roman" panose="02020603050405020304" pitchFamily="18" charset="0"/>
            </a:endParaRPr>
          </a:p>
        </p:txBody>
      </p:sp>
      <p:sp>
        <p:nvSpPr>
          <p:cNvPr id="14" name="Text Box 186"/>
          <p:cNvSpPr txBox="1"/>
          <p:nvPr/>
        </p:nvSpPr>
        <p:spPr>
          <a:xfrm>
            <a:off x="4038859" y="6193039"/>
            <a:ext cx="5160559" cy="42943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endParaRPr lang="en-US" dirty="0">
              <a:effectLst/>
              <a:latin typeface="Times New Roman" panose="02020603050405020304" pitchFamily="18" charset="0"/>
              <a:ea typeface="Times New Roman" panose="02020603050405020304" pitchFamily="18" charset="0"/>
            </a:endParaRPr>
          </a:p>
        </p:txBody>
      </p:sp>
      <p:sp>
        <p:nvSpPr>
          <p:cNvPr id="9" name="Text Box 189"/>
          <p:cNvSpPr txBox="1"/>
          <p:nvPr/>
        </p:nvSpPr>
        <p:spPr>
          <a:xfrm>
            <a:off x="3878824" y="5905615"/>
            <a:ext cx="5480627" cy="574848"/>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Fig </a:t>
            </a:r>
            <a:r>
              <a:rPr lang="en-US" u="sng" dirty="0">
                <a:solidFill>
                  <a:schemeClr val="accent1">
                    <a:lumMod val="75000"/>
                  </a:schemeClr>
                </a:solidFill>
                <a:latin typeface="Times New Roman" panose="02020603050405020304" pitchFamily="18" charset="0"/>
                <a:ea typeface="Times New Roman" panose="02020603050405020304" pitchFamily="18" charset="0"/>
              </a:rPr>
              <a:t>9</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 Radiation Pattern of MIMO Antenna (a</a:t>
            </a: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 with </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DGS, (b) without DGS &amp; (c) Single Patch Antenna</a:t>
            </a:r>
            <a:endParaRPr lang="en-US" dirty="0">
              <a:solidFill>
                <a:schemeClr val="accent1">
                  <a:lumMod val="75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u="none" strike="noStrike" dirty="0">
                <a:solidFill>
                  <a:schemeClr val="accent1">
                    <a:lumMod val="75000"/>
                  </a:schemeClr>
                </a:solidFill>
                <a:effectLst/>
                <a:latin typeface="Times New Roman" panose="02020603050405020304" pitchFamily="18" charset="0"/>
                <a:ea typeface="Times New Roman" panose="02020603050405020304" pitchFamily="18" charset="0"/>
              </a:rPr>
              <a:t> </a:t>
            </a:r>
            <a:endParaRPr lang="en-US"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9394" t="19426" r="26079" b="26538"/>
          <a:stretch/>
        </p:blipFill>
        <p:spPr>
          <a:xfrm>
            <a:off x="393958" y="2004291"/>
            <a:ext cx="3644901" cy="324196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6731" t="17956" r="24058" b="27028"/>
          <a:stretch/>
        </p:blipFill>
        <p:spPr>
          <a:xfrm>
            <a:off x="3866702" y="1921164"/>
            <a:ext cx="4131989" cy="3241964"/>
          </a:xfrm>
          <a:prstGeom prst="rect">
            <a:avLst/>
          </a:prstGeom>
        </p:spPr>
      </p:pic>
      <p:pic>
        <p:nvPicPr>
          <p:cNvPr id="8" name="Picture 7"/>
          <p:cNvPicPr/>
          <p:nvPr/>
        </p:nvPicPr>
        <p:blipFill rotWithShape="1">
          <a:blip r:embed="rId4" cstate="print">
            <a:extLst>
              <a:ext uri="{28A0092B-C50C-407E-A947-70E740481C1C}">
                <a14:useLocalDpi xmlns:a14="http://schemas.microsoft.com/office/drawing/2010/main" val="0"/>
              </a:ext>
            </a:extLst>
          </a:blip>
          <a:srcRect l="37479" t="18630" r="24643" b="26860"/>
          <a:stretch/>
        </p:blipFill>
        <p:spPr bwMode="auto">
          <a:xfrm>
            <a:off x="7998691" y="2013528"/>
            <a:ext cx="3814618" cy="3103417"/>
          </a:xfrm>
          <a:prstGeom prst="rect">
            <a:avLst/>
          </a:prstGeom>
          <a:ln w="12700">
            <a:noFill/>
          </a:ln>
          <a:extLst>
            <a:ext uri="{53640926-AAD7-44D8-BBD7-CCE9431645EC}">
              <a14:shadowObscured xmlns:a14="http://schemas.microsoft.com/office/drawing/2010/main"/>
            </a:ext>
          </a:extLst>
        </p:spPr>
      </p:pic>
      <p:sp>
        <p:nvSpPr>
          <p:cNvPr id="10" name="Text Box 197"/>
          <p:cNvSpPr txBox="1"/>
          <p:nvPr/>
        </p:nvSpPr>
        <p:spPr>
          <a:xfrm>
            <a:off x="9835571" y="5387253"/>
            <a:ext cx="486063" cy="29083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dirty="0" smtClean="0">
                <a:effectLst/>
                <a:latin typeface="Times New Roman" panose="02020603050405020304" pitchFamily="18" charset="0"/>
                <a:ea typeface="Times New Roman" panose="02020603050405020304" pitchFamily="18" charset="0"/>
              </a:rPr>
              <a:t>(c)</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87143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1382" y="3013169"/>
            <a:ext cx="65578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5943599" y="5497812"/>
            <a:ext cx="65578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a:t>
            </a:r>
            <a:r>
              <a:rPr lang="en-US" dirty="0" smtClean="0"/>
              <a:t> </a:t>
            </a:r>
            <a:endParaRPr lang="en-US" dirty="0"/>
          </a:p>
        </p:txBody>
      </p:sp>
      <p:sp>
        <p:nvSpPr>
          <p:cNvPr id="9" name="TextBox 8"/>
          <p:cNvSpPr txBox="1"/>
          <p:nvPr/>
        </p:nvSpPr>
        <p:spPr>
          <a:xfrm>
            <a:off x="9730469" y="3013169"/>
            <a:ext cx="65578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(b) </a:t>
            </a:r>
            <a:endParaRPr lang="en-US" dirty="0">
              <a:latin typeface="Times New Roman" panose="02020603050405020304" pitchFamily="18" charset="0"/>
              <a:cs typeface="Times New Roman" panose="02020603050405020304" pitchFamily="18" charset="0"/>
            </a:endParaRPr>
          </a:p>
        </p:txBody>
      </p:sp>
      <p:sp>
        <p:nvSpPr>
          <p:cNvPr id="10" name="Text Box 189"/>
          <p:cNvSpPr txBox="1"/>
          <p:nvPr/>
        </p:nvSpPr>
        <p:spPr>
          <a:xfrm>
            <a:off x="3865193" y="5935454"/>
            <a:ext cx="5468376" cy="69838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r>
              <a:rPr lang="en-US" u="sng" dirty="0">
                <a:solidFill>
                  <a:schemeClr val="accent1">
                    <a:lumMod val="75000"/>
                  </a:schemeClr>
                </a:solidFill>
                <a:effectLst/>
                <a:latin typeface="Times New Roman" panose="02020603050405020304" pitchFamily="18" charset="0"/>
                <a:ea typeface="Times New Roman" panose="02020603050405020304" pitchFamily="18" charset="0"/>
              </a:rPr>
              <a:t>Fig </a:t>
            </a:r>
            <a:r>
              <a:rPr lang="en-US" u="sng" dirty="0" smtClean="0">
                <a:solidFill>
                  <a:schemeClr val="accent1">
                    <a:lumMod val="75000"/>
                  </a:schemeClr>
                </a:solidFill>
                <a:latin typeface="Times New Roman" panose="02020603050405020304" pitchFamily="18" charset="0"/>
                <a:ea typeface="Times New Roman" panose="02020603050405020304" pitchFamily="18" charset="0"/>
              </a:rPr>
              <a:t>10</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 3-D Polar Plot </a:t>
            </a:r>
            <a:r>
              <a:rPr lang="en-US" u="sng" dirty="0">
                <a:solidFill>
                  <a:schemeClr val="accent1">
                    <a:lumMod val="75000"/>
                  </a:schemeClr>
                </a:solidFill>
                <a:latin typeface="Times New Roman" panose="02020603050405020304" pitchFamily="18" charset="0"/>
                <a:ea typeface="Times New Roman" panose="02020603050405020304" pitchFamily="18" charset="0"/>
              </a:rPr>
              <a:t>of </a:t>
            </a:r>
            <a:r>
              <a:rPr lang="en-US" u="sng" dirty="0" smtClean="0">
                <a:solidFill>
                  <a:schemeClr val="accent1">
                    <a:lumMod val="75000"/>
                  </a:schemeClr>
                </a:solidFill>
                <a:latin typeface="Times New Roman" panose="02020603050405020304" pitchFamily="18" charset="0"/>
                <a:ea typeface="Times New Roman" panose="02020603050405020304" pitchFamily="18" charset="0"/>
              </a:rPr>
              <a:t>(a) </a:t>
            </a:r>
            <a:r>
              <a:rPr lang="en-US" u="sng" dirty="0">
                <a:solidFill>
                  <a:schemeClr val="accent1">
                    <a:lumMod val="75000"/>
                  </a:schemeClr>
                </a:solidFill>
                <a:latin typeface="Times New Roman" panose="02020603050405020304" pitchFamily="18" charset="0"/>
                <a:ea typeface="Times New Roman" panose="02020603050405020304" pitchFamily="18" charset="0"/>
              </a:rPr>
              <a:t>Single Patch </a:t>
            </a:r>
            <a:r>
              <a:rPr lang="en-US" u="sng" dirty="0" smtClean="0">
                <a:solidFill>
                  <a:schemeClr val="accent1">
                    <a:lumMod val="75000"/>
                  </a:schemeClr>
                </a:solidFill>
                <a:latin typeface="Times New Roman" panose="02020603050405020304" pitchFamily="18" charset="0"/>
                <a:ea typeface="Times New Roman" panose="02020603050405020304" pitchFamily="18" charset="0"/>
              </a:rPr>
              <a:t>Antenna,  </a:t>
            </a:r>
            <a:r>
              <a:rPr lang="en-US" u="sng" dirty="0">
                <a:solidFill>
                  <a:schemeClr val="accent1">
                    <a:lumMod val="75000"/>
                  </a:schemeClr>
                </a:solidFill>
                <a:latin typeface="Times New Roman" panose="02020603050405020304" pitchFamily="18" charset="0"/>
                <a:ea typeface="Times New Roman" panose="02020603050405020304" pitchFamily="18" charset="0"/>
              </a:rPr>
              <a:t>MIMO </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Antenna (b) without DGS &amp; (c) with DGS</a:t>
            </a:r>
            <a:endParaRPr lang="en-US" dirty="0">
              <a:solidFill>
                <a:schemeClr val="accent1">
                  <a:lumMod val="75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u="none" strike="noStrike" dirty="0">
                <a:solidFill>
                  <a:schemeClr val="accent1">
                    <a:lumMod val="75000"/>
                  </a:schemeClr>
                </a:solidFill>
                <a:effectLst/>
                <a:latin typeface="Times New Roman" panose="02020603050405020304" pitchFamily="18" charset="0"/>
                <a:ea typeface="Times New Roman" panose="02020603050405020304" pitchFamily="18" charset="0"/>
              </a:rPr>
              <a:t> </a:t>
            </a:r>
            <a:endParaRPr lang="en-US"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6363" t="23180" r="32507" b="38984"/>
          <a:stretch/>
        </p:blipFill>
        <p:spPr>
          <a:xfrm>
            <a:off x="4387273" y="3224544"/>
            <a:ext cx="3325090" cy="2273268"/>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9119" t="25304" r="31038" b="35517"/>
          <a:stretch/>
        </p:blipFill>
        <p:spPr>
          <a:xfrm>
            <a:off x="7897092" y="680985"/>
            <a:ext cx="3843296" cy="2392126"/>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8476" t="23508" r="30762" b="38129"/>
          <a:stretch/>
        </p:blipFill>
        <p:spPr>
          <a:xfrm>
            <a:off x="748145" y="571480"/>
            <a:ext cx="3408219" cy="2390841"/>
          </a:xfrm>
          <a:prstGeom prst="rect">
            <a:avLst/>
          </a:prstGeom>
        </p:spPr>
      </p:pic>
    </p:spTree>
    <p:extLst>
      <p:ext uri="{BB962C8B-B14F-4D97-AF65-F5344CB8AC3E}">
        <p14:creationId xmlns:p14="http://schemas.microsoft.com/office/powerpoint/2010/main" val="3479933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5904" t="16978" r="29110" b="40414"/>
          <a:stretch/>
        </p:blipFill>
        <p:spPr>
          <a:xfrm>
            <a:off x="7795493" y="618837"/>
            <a:ext cx="3856128" cy="2641599"/>
          </a:xfrm>
          <a:prstGeom prst="rect">
            <a:avLst/>
          </a:prstGeom>
        </p:spPr>
      </p:pic>
      <p:pic>
        <p:nvPicPr>
          <p:cNvPr id="3" name="Picture 2"/>
          <p:cNvPicPr/>
          <p:nvPr/>
        </p:nvPicPr>
        <p:blipFill rotWithShape="1">
          <a:blip r:embed="rId3" cstate="print">
            <a:extLst>
              <a:ext uri="{28A0092B-C50C-407E-A947-70E740481C1C}">
                <a14:useLocalDpi xmlns:a14="http://schemas.microsoft.com/office/drawing/2010/main" val="0"/>
              </a:ext>
            </a:extLst>
          </a:blip>
          <a:srcRect l="53237" t="25497" r="26018" b="39618"/>
          <a:stretch/>
        </p:blipFill>
        <p:spPr bwMode="auto">
          <a:xfrm>
            <a:off x="5985586" y="3431568"/>
            <a:ext cx="2753360" cy="2423160"/>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l="28176" t="16775" r="62387" b="47785"/>
          <a:stretch/>
        </p:blipFill>
        <p:spPr bwMode="auto">
          <a:xfrm>
            <a:off x="4600989" y="3534901"/>
            <a:ext cx="1258600" cy="2036764"/>
          </a:xfrm>
          <a:prstGeom prst="rect">
            <a:avLst/>
          </a:prstGeom>
          <a:ln>
            <a:noFill/>
          </a:ln>
          <a:extLst>
            <a:ext uri="{53640926-AAD7-44D8-BBD7-CCE9431645EC}">
              <a14:shadowObscured xmlns:a14="http://schemas.microsoft.com/office/drawing/2010/main"/>
            </a:ext>
          </a:extLst>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45088" t="22691" r="16070" b="32252"/>
          <a:stretch/>
        </p:blipFill>
        <p:spPr>
          <a:xfrm>
            <a:off x="581890" y="618837"/>
            <a:ext cx="4100946" cy="2675795"/>
          </a:xfrm>
          <a:prstGeom prst="rect">
            <a:avLst/>
          </a:prstGeom>
        </p:spPr>
      </p:pic>
      <p:sp>
        <p:nvSpPr>
          <p:cNvPr id="6" name="TextBox 5"/>
          <p:cNvSpPr txBox="1"/>
          <p:nvPr/>
        </p:nvSpPr>
        <p:spPr>
          <a:xfrm>
            <a:off x="10132291" y="3165569"/>
            <a:ext cx="65578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(b) </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605077" y="3165569"/>
            <a:ext cx="65578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7139711" y="5854728"/>
            <a:ext cx="65578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 </a:t>
            </a:r>
            <a:endParaRPr lang="en-US" dirty="0">
              <a:latin typeface="Times New Roman" panose="02020603050405020304" pitchFamily="18" charset="0"/>
              <a:cs typeface="Times New Roman" panose="02020603050405020304" pitchFamily="18" charset="0"/>
            </a:endParaRPr>
          </a:p>
        </p:txBody>
      </p:sp>
      <p:sp>
        <p:nvSpPr>
          <p:cNvPr id="9" name="Text Box 189"/>
          <p:cNvSpPr txBox="1"/>
          <p:nvPr/>
        </p:nvSpPr>
        <p:spPr>
          <a:xfrm>
            <a:off x="3846720" y="6159615"/>
            <a:ext cx="5468376" cy="69838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r>
              <a:rPr lang="en-US" u="sng" dirty="0">
                <a:solidFill>
                  <a:schemeClr val="accent1">
                    <a:lumMod val="75000"/>
                  </a:schemeClr>
                </a:solidFill>
                <a:effectLst/>
                <a:latin typeface="Times New Roman" panose="02020603050405020304" pitchFamily="18" charset="0"/>
                <a:ea typeface="Times New Roman" panose="02020603050405020304" pitchFamily="18" charset="0"/>
              </a:rPr>
              <a:t>Fig </a:t>
            </a:r>
            <a:r>
              <a:rPr lang="en-US" u="sng" dirty="0" smtClean="0">
                <a:solidFill>
                  <a:schemeClr val="accent1">
                    <a:lumMod val="75000"/>
                  </a:schemeClr>
                </a:solidFill>
                <a:latin typeface="Times New Roman" panose="02020603050405020304" pitchFamily="18" charset="0"/>
                <a:ea typeface="Times New Roman" panose="02020603050405020304" pitchFamily="18" charset="0"/>
              </a:rPr>
              <a:t>10</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 Current Distribution </a:t>
            </a:r>
            <a:r>
              <a:rPr lang="en-US" u="sng" dirty="0" smtClean="0">
                <a:solidFill>
                  <a:schemeClr val="accent1">
                    <a:lumMod val="75000"/>
                  </a:schemeClr>
                </a:solidFill>
                <a:latin typeface="Times New Roman" panose="02020603050405020304" pitchFamily="18" charset="0"/>
                <a:ea typeface="Times New Roman" panose="02020603050405020304" pitchFamily="18" charset="0"/>
              </a:rPr>
              <a:t>of (a) </a:t>
            </a:r>
            <a:r>
              <a:rPr lang="en-US" u="sng" dirty="0">
                <a:solidFill>
                  <a:schemeClr val="accent1">
                    <a:lumMod val="75000"/>
                  </a:schemeClr>
                </a:solidFill>
                <a:latin typeface="Times New Roman" panose="02020603050405020304" pitchFamily="18" charset="0"/>
                <a:ea typeface="Times New Roman" panose="02020603050405020304" pitchFamily="18" charset="0"/>
              </a:rPr>
              <a:t>Single Patch </a:t>
            </a:r>
            <a:r>
              <a:rPr lang="en-US" u="sng" dirty="0" smtClean="0">
                <a:solidFill>
                  <a:schemeClr val="accent1">
                    <a:lumMod val="75000"/>
                  </a:schemeClr>
                </a:solidFill>
                <a:latin typeface="Times New Roman" panose="02020603050405020304" pitchFamily="18" charset="0"/>
                <a:ea typeface="Times New Roman" panose="02020603050405020304" pitchFamily="18" charset="0"/>
              </a:rPr>
              <a:t>Antenna,  </a:t>
            </a:r>
            <a:r>
              <a:rPr lang="en-US" u="sng" dirty="0">
                <a:solidFill>
                  <a:schemeClr val="accent1">
                    <a:lumMod val="75000"/>
                  </a:schemeClr>
                </a:solidFill>
                <a:latin typeface="Times New Roman" panose="02020603050405020304" pitchFamily="18" charset="0"/>
                <a:ea typeface="Times New Roman" panose="02020603050405020304" pitchFamily="18" charset="0"/>
              </a:rPr>
              <a:t>MIMO </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Antenna (b) without DGS &amp; (c) with DGS</a:t>
            </a:r>
            <a:endParaRPr lang="en-US" dirty="0">
              <a:solidFill>
                <a:schemeClr val="accent1">
                  <a:lumMod val="75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u="none" strike="noStrike" dirty="0">
                <a:solidFill>
                  <a:schemeClr val="accent1">
                    <a:lumMod val="75000"/>
                  </a:schemeClr>
                </a:solidFill>
                <a:effectLst/>
                <a:latin typeface="Times New Roman" panose="02020603050405020304" pitchFamily="18" charset="0"/>
                <a:ea typeface="Times New Roman" panose="02020603050405020304" pitchFamily="18" charset="0"/>
              </a:rPr>
              <a:t> </a:t>
            </a:r>
            <a:endParaRPr lang="en-US" dirty="0">
              <a:solidFill>
                <a:schemeClr val="accent1">
                  <a:lumMod val="7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14335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lgerian" panose="04020705040A02060702" pitchFamily="82" charset="0"/>
              </a:rPr>
              <a:t>CONCLUSION</a:t>
            </a:r>
            <a:endParaRPr lang="en-US" sz="4000" b="1" dirty="0">
              <a:latin typeface="Algerian" panose="04020705040A02060702" pitchFamily="82" charset="0"/>
            </a:endParaRPr>
          </a:p>
        </p:txBody>
      </p:sp>
      <p:sp>
        <p:nvSpPr>
          <p:cNvPr id="3" name="Content Placeholder 2"/>
          <p:cNvSpPr>
            <a:spLocks noGrp="1"/>
          </p:cNvSpPr>
          <p:nvPr>
            <p:ph idx="1"/>
          </p:nvPr>
        </p:nvSpPr>
        <p:spPr>
          <a:xfrm>
            <a:off x="424174" y="1801806"/>
            <a:ext cx="11029615" cy="3678303"/>
          </a:xfrm>
        </p:spPr>
        <p:txBody>
          <a:bodyPr>
            <a:normAutofit/>
          </a:bodyPr>
          <a:lstStyle/>
          <a:p>
            <a:pPr marL="0" indent="0" algn="just">
              <a:buNone/>
            </a:pP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The </a:t>
            </a:r>
            <a:r>
              <a:rPr lang="en-US" sz="2000" dirty="0">
                <a:solidFill>
                  <a:schemeClr val="accent1">
                    <a:lumMod val="75000"/>
                  </a:schemeClr>
                </a:solidFill>
                <a:latin typeface="Times New Roman" panose="02020603050405020304" pitchFamily="18" charset="0"/>
                <a:cs typeface="Times New Roman" panose="02020603050405020304" pitchFamily="18" charset="0"/>
              </a:rPr>
              <a:t>proposed antenna is designed to operate at 2.4 GHz frequency band which is used for wireless communication in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IoT</a:t>
            </a:r>
            <a:r>
              <a:rPr lang="en-US" sz="2000" dirty="0">
                <a:solidFill>
                  <a:schemeClr val="accent1">
                    <a:lumMod val="75000"/>
                  </a:schemeClr>
                </a:solidFill>
                <a:latin typeface="Times New Roman" panose="02020603050405020304" pitchFamily="18" charset="0"/>
                <a:cs typeface="Times New Roman" panose="02020603050405020304" pitchFamily="18" charset="0"/>
              </a:rPr>
              <a:t> devices, particularly for Wi-Fi and Bluetooth connectivity. Two triangular patch antennas are placed close to each other on a RO3003 substrate with a thickness of 6 mm, and DGS is used for isolation in the ground layer. The main purpose of DGS of different shapes is to obtain high cross-coupling reduction. In this paper, -53 dB was obtained using H-shaped DGS. Describes S11 parameters, S21 parameters, VSWR, total gain, directivity, radiation pattern. The obtained results are -24.05 dB, -53 dB, 1.13, 3.53 dB, 3.73 dB respectively for the above parameters at 2.4 GHz frequency. </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The </a:t>
            </a:r>
            <a:r>
              <a:rPr lang="en-US" sz="2000" dirty="0">
                <a:solidFill>
                  <a:schemeClr val="accent1">
                    <a:lumMod val="75000"/>
                  </a:schemeClr>
                </a:solidFill>
                <a:latin typeface="Times New Roman" panose="02020603050405020304" pitchFamily="18" charset="0"/>
                <a:cs typeface="Times New Roman" panose="02020603050405020304" pitchFamily="18" charset="0"/>
              </a:rPr>
              <a:t>proposed MIMO antenna is applicable for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IoT</a:t>
            </a:r>
            <a:r>
              <a:rPr lang="en-US" sz="2000" dirty="0">
                <a:solidFill>
                  <a:schemeClr val="accent1">
                    <a:lumMod val="75000"/>
                  </a:schemeClr>
                </a:solidFill>
                <a:latin typeface="Times New Roman" panose="02020603050405020304" pitchFamily="18" charset="0"/>
                <a:cs typeface="Times New Roman" panose="02020603050405020304" pitchFamily="18" charset="0"/>
              </a:rPr>
              <a:t> applications and also in other practical </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scenarios.</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2107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108" y="2586182"/>
            <a:ext cx="11176699" cy="2358217"/>
          </a:xfrm>
        </p:spPr>
        <p:txBody>
          <a:bodyPr>
            <a:noAutofit/>
          </a:bodyPr>
          <a:lstStyle/>
          <a:p>
            <a:pPr marL="0" indent="0" algn="just">
              <a:buNone/>
            </a:pPr>
            <a:r>
              <a:rPr lang="en-US" sz="2400" dirty="0">
                <a:solidFill>
                  <a:schemeClr val="accent1">
                    <a:lumMod val="75000"/>
                  </a:schemeClr>
                </a:solidFill>
                <a:latin typeface="Times New Roman" panose="02020603050405020304" pitchFamily="18" charset="0"/>
                <a:cs typeface="Times New Roman" panose="02020603050405020304" pitchFamily="18" charset="0"/>
              </a:rPr>
              <a:t>Future plans for this project include publishing a research paper and, if necessary, further we will improve the results through ongoing experiments and simulations. Test this MIMO antenna with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IoT</a:t>
            </a:r>
            <a:r>
              <a:rPr lang="en-US" sz="2400" dirty="0">
                <a:solidFill>
                  <a:schemeClr val="accent1">
                    <a:lumMod val="75000"/>
                  </a:schemeClr>
                </a:solidFill>
                <a:latin typeface="Times New Roman" panose="02020603050405020304" pitchFamily="18" charset="0"/>
                <a:cs typeface="Times New Roman" panose="02020603050405020304" pitchFamily="18" charset="0"/>
              </a:rPr>
              <a:t> devices. The 2.4 GHz band is widely used for wireless communication in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IoT</a:t>
            </a:r>
            <a:r>
              <a:rPr lang="en-US" sz="2400" dirty="0">
                <a:solidFill>
                  <a:schemeClr val="accent1">
                    <a:lumMod val="75000"/>
                  </a:schemeClr>
                </a:solidFill>
                <a:latin typeface="Times New Roman" panose="02020603050405020304" pitchFamily="18" charset="0"/>
                <a:cs typeface="Times New Roman" panose="02020603050405020304" pitchFamily="18" charset="0"/>
              </a:rPr>
              <a:t> devices, particularly for Wi-Fi and Bluetooth connectivity. This band offers high data rates but has limited range and can be subject to interference from other devices operating in the same band. Common wireless technologies used in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IoT</a:t>
            </a:r>
            <a:r>
              <a:rPr lang="en-US" sz="2400" dirty="0">
                <a:solidFill>
                  <a:schemeClr val="accent1">
                    <a:lumMod val="75000"/>
                  </a:schemeClr>
                </a:solidFill>
                <a:latin typeface="Times New Roman" panose="02020603050405020304" pitchFamily="18" charset="0"/>
                <a:cs typeface="Times New Roman" panose="02020603050405020304" pitchFamily="18" charset="0"/>
              </a:rPr>
              <a:t> applications include Wi-Fi, Bluetooth, WLAN, and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ZigBee</a:t>
            </a:r>
            <a:r>
              <a:rPr lang="en-US" sz="2400" dirty="0">
                <a:solidFill>
                  <a:schemeClr val="accent1">
                    <a:lumMod val="75000"/>
                  </a:schemeClr>
                </a:solidFill>
                <a:latin typeface="Times New Roman" panose="02020603050405020304" pitchFamily="18" charset="0"/>
                <a:cs typeface="Times New Roman" panose="02020603050405020304" pitchFamily="18" charset="0"/>
              </a:rPr>
              <a:t>, which operate in the 2.4 GHz frequency band. </a:t>
            </a:r>
          </a:p>
        </p:txBody>
      </p:sp>
      <p:sp>
        <p:nvSpPr>
          <p:cNvPr id="4" name="Title 1"/>
          <p:cNvSpPr txBox="1">
            <a:spLocks/>
          </p:cNvSpPr>
          <p:nvPr/>
        </p:nvSpPr>
        <p:spPr>
          <a:xfrm>
            <a:off x="507650" y="75034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smtClean="0">
                <a:latin typeface="Algerian" panose="04020705040A02060702" pitchFamily="82" charset="0"/>
              </a:rPr>
              <a:t>Future Plan</a:t>
            </a:r>
            <a:endParaRPr lang="en-US" sz="4000" b="1" dirty="0">
              <a:latin typeface="Algerian" panose="04020705040A02060702" pitchFamily="82" charset="0"/>
            </a:endParaRPr>
          </a:p>
        </p:txBody>
      </p:sp>
    </p:spTree>
    <p:extLst>
      <p:ext uri="{BB962C8B-B14F-4D97-AF65-F5344CB8AC3E}">
        <p14:creationId xmlns:p14="http://schemas.microsoft.com/office/powerpoint/2010/main" val="4997931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lgerian" panose="04020705040A02060702" pitchFamily="82" charset="0"/>
              </a:rPr>
              <a:t>REFERENCES</a:t>
            </a:r>
            <a:endParaRPr lang="en-US" sz="4000" b="1" dirty="0">
              <a:latin typeface="Algerian" panose="04020705040A02060702" pitchFamily="82" charset="0"/>
            </a:endParaRPr>
          </a:p>
        </p:txBody>
      </p:sp>
      <p:sp>
        <p:nvSpPr>
          <p:cNvPr id="3" name="Content Placeholder 2"/>
          <p:cNvSpPr>
            <a:spLocks noGrp="1"/>
          </p:cNvSpPr>
          <p:nvPr>
            <p:ph idx="1"/>
          </p:nvPr>
        </p:nvSpPr>
        <p:spPr>
          <a:xfrm>
            <a:off x="581192" y="1865746"/>
            <a:ext cx="11029615" cy="4839854"/>
          </a:xfrm>
        </p:spPr>
        <p:txBody>
          <a:bodyPr>
            <a:normAutofit fontScale="70000" lnSpcReduction="20000"/>
          </a:bodyPr>
          <a:lstStyle/>
          <a:p>
            <a:pPr marL="0" indent="0">
              <a:buNone/>
            </a:pPr>
            <a:r>
              <a:rPr lang="en-US" sz="2500" dirty="0" smtClean="0">
                <a:solidFill>
                  <a:schemeClr val="accent1"/>
                </a:solidFill>
                <a:latin typeface="Times New Roman" panose="02020603050405020304" pitchFamily="18" charset="0"/>
                <a:cs typeface="Times New Roman" panose="02020603050405020304" pitchFamily="18" charset="0"/>
              </a:rPr>
              <a:t>[1] </a:t>
            </a:r>
            <a:r>
              <a:rPr lang="en-US" sz="2500" dirty="0">
                <a:solidFill>
                  <a:schemeClr val="accent1"/>
                </a:solidFill>
                <a:latin typeface="Times New Roman" panose="02020603050405020304" pitchFamily="18" charset="0"/>
                <a:cs typeface="Times New Roman" panose="02020603050405020304" pitchFamily="18" charset="0"/>
              </a:rPr>
              <a:t>C. A. </a:t>
            </a:r>
            <a:r>
              <a:rPr lang="en-US" sz="2500" dirty="0" err="1">
                <a:solidFill>
                  <a:schemeClr val="accent1"/>
                </a:solidFill>
                <a:latin typeface="Times New Roman" panose="02020603050405020304" pitchFamily="18" charset="0"/>
                <a:cs typeface="Times New Roman" panose="02020603050405020304" pitchFamily="18" charset="0"/>
              </a:rPr>
              <a:t>Balanis</a:t>
            </a:r>
            <a:r>
              <a:rPr lang="en-US" sz="2500" dirty="0">
                <a:solidFill>
                  <a:schemeClr val="accent1"/>
                </a:solidFill>
                <a:latin typeface="Times New Roman" panose="02020603050405020304" pitchFamily="18" charset="0"/>
                <a:cs typeface="Times New Roman" panose="02020603050405020304" pitchFamily="18" charset="0"/>
              </a:rPr>
              <a:t>, </a:t>
            </a:r>
            <a:r>
              <a:rPr lang="en-US" sz="2500" i="1" dirty="0">
                <a:solidFill>
                  <a:schemeClr val="accent1"/>
                </a:solidFill>
                <a:latin typeface="Times New Roman" panose="02020603050405020304" pitchFamily="18" charset="0"/>
                <a:cs typeface="Times New Roman" panose="02020603050405020304" pitchFamily="18" charset="0"/>
              </a:rPr>
              <a:t>Antenna Theory</a:t>
            </a:r>
            <a:r>
              <a:rPr lang="en-US" sz="2500" dirty="0">
                <a:solidFill>
                  <a:schemeClr val="accent1"/>
                </a:solidFill>
                <a:latin typeface="Times New Roman" panose="02020603050405020304" pitchFamily="18" charset="0"/>
                <a:cs typeface="Times New Roman" panose="02020603050405020304" pitchFamily="18" charset="0"/>
              </a:rPr>
              <a:t>: </a:t>
            </a:r>
            <a:r>
              <a:rPr lang="en-US" sz="2500" i="1" dirty="0">
                <a:solidFill>
                  <a:schemeClr val="accent1"/>
                </a:solidFill>
                <a:latin typeface="Times New Roman" panose="02020603050405020304" pitchFamily="18" charset="0"/>
                <a:cs typeface="Times New Roman" panose="02020603050405020304" pitchFamily="18" charset="0"/>
              </a:rPr>
              <a:t>Analysis and Design</a:t>
            </a:r>
            <a:r>
              <a:rPr lang="en-US" sz="2500" dirty="0">
                <a:solidFill>
                  <a:schemeClr val="accent1"/>
                </a:solidFill>
                <a:latin typeface="Times New Roman" panose="02020603050405020304" pitchFamily="18" charset="0"/>
                <a:cs typeface="Times New Roman" panose="02020603050405020304" pitchFamily="18" charset="0"/>
              </a:rPr>
              <a:t>, 2nd Ed. Wiley India Pvt. Limited, 2007</a:t>
            </a:r>
            <a:r>
              <a:rPr lang="en-US" sz="2500" dirty="0" smtClean="0">
                <a:solidFill>
                  <a:schemeClr val="accent1"/>
                </a:solidFill>
                <a:latin typeface="Times New Roman" panose="02020603050405020304" pitchFamily="18" charset="0"/>
                <a:cs typeface="Times New Roman" panose="02020603050405020304" pitchFamily="18" charset="0"/>
              </a:rPr>
              <a:t>.</a:t>
            </a:r>
          </a:p>
          <a:p>
            <a:pPr marL="0" indent="0">
              <a:buNone/>
            </a:pPr>
            <a:endParaRPr lang="en-US" sz="2500" dirty="0" smtClean="0">
              <a:solidFill>
                <a:schemeClr val="accent1"/>
              </a:solidFill>
              <a:latin typeface="Times New Roman" panose="02020603050405020304" pitchFamily="18" charset="0"/>
              <a:cs typeface="Times New Roman" panose="02020603050405020304" pitchFamily="18" charset="0"/>
            </a:endParaRPr>
          </a:p>
          <a:p>
            <a:pPr marL="0" indent="0">
              <a:buNone/>
            </a:pPr>
            <a:r>
              <a:rPr lang="en-US" sz="2500" dirty="0" smtClean="0">
                <a:solidFill>
                  <a:schemeClr val="accent1"/>
                </a:solidFill>
                <a:latin typeface="Times New Roman" panose="02020603050405020304" pitchFamily="18" charset="0"/>
                <a:cs typeface="Times New Roman" panose="02020603050405020304" pitchFamily="18" charset="0"/>
              </a:rPr>
              <a:t>[</a:t>
            </a:r>
            <a:r>
              <a:rPr lang="en-US" sz="2500" dirty="0">
                <a:solidFill>
                  <a:schemeClr val="accent1"/>
                </a:solidFill>
                <a:latin typeface="Times New Roman" panose="02020603050405020304" pitchFamily="18" charset="0"/>
                <a:cs typeface="Times New Roman" panose="02020603050405020304" pitchFamily="18" charset="0"/>
              </a:rPr>
              <a:t>2] https://</a:t>
            </a:r>
            <a:r>
              <a:rPr lang="en-US" sz="2500" dirty="0" smtClean="0">
                <a:solidFill>
                  <a:schemeClr val="accent1"/>
                </a:solidFill>
                <a:latin typeface="Times New Roman" panose="02020603050405020304" pitchFamily="18" charset="0"/>
                <a:cs typeface="Times New Roman" panose="02020603050405020304" pitchFamily="18" charset="0"/>
              </a:rPr>
              <a:t>www.antenna-theory.com/antennas/patches/antenna.php</a:t>
            </a:r>
          </a:p>
          <a:p>
            <a:pPr marL="0" indent="0">
              <a:buNone/>
            </a:pPr>
            <a:endParaRPr lang="en-US" sz="2500" dirty="0" smtClean="0">
              <a:solidFill>
                <a:schemeClr val="accent1"/>
              </a:solidFill>
              <a:latin typeface="Times New Roman" panose="02020603050405020304" pitchFamily="18" charset="0"/>
              <a:cs typeface="Times New Roman" panose="02020603050405020304" pitchFamily="18" charset="0"/>
            </a:endParaRPr>
          </a:p>
          <a:p>
            <a:pPr marL="0" indent="0">
              <a:buNone/>
            </a:pPr>
            <a:r>
              <a:rPr lang="en-US" sz="2500" dirty="0" smtClean="0">
                <a:solidFill>
                  <a:schemeClr val="accent1"/>
                </a:solidFill>
                <a:latin typeface="Times New Roman" panose="02020603050405020304" pitchFamily="18" charset="0"/>
                <a:cs typeface="Times New Roman" panose="02020603050405020304" pitchFamily="18" charset="0"/>
              </a:rPr>
              <a:t>[3</a:t>
            </a:r>
            <a:r>
              <a:rPr lang="en-US" sz="2500" dirty="0">
                <a:solidFill>
                  <a:schemeClr val="accent1"/>
                </a:solidFill>
                <a:latin typeface="Times New Roman" panose="02020603050405020304" pitchFamily="18" charset="0"/>
                <a:cs typeface="Times New Roman" panose="02020603050405020304" pitchFamily="18" charset="0"/>
              </a:rPr>
              <a:t>] https://www.rfpage.com/mimo-technology-in-wireless-communication</a:t>
            </a:r>
            <a:r>
              <a:rPr lang="en-US" sz="2500" dirty="0" smtClean="0">
                <a:solidFill>
                  <a:schemeClr val="accent1"/>
                </a:solidFill>
                <a:latin typeface="Times New Roman" panose="02020603050405020304" pitchFamily="18" charset="0"/>
                <a:cs typeface="Times New Roman" panose="02020603050405020304" pitchFamily="18" charset="0"/>
              </a:rPr>
              <a:t>/</a:t>
            </a:r>
          </a:p>
          <a:p>
            <a:pPr marL="0" indent="0">
              <a:buNone/>
            </a:pPr>
            <a:endParaRPr lang="en-US" sz="2500" dirty="0">
              <a:solidFill>
                <a:schemeClr val="accent1"/>
              </a:solidFill>
              <a:latin typeface="Times New Roman" panose="02020603050405020304" pitchFamily="18" charset="0"/>
              <a:cs typeface="Times New Roman" panose="02020603050405020304" pitchFamily="18" charset="0"/>
            </a:endParaRPr>
          </a:p>
          <a:p>
            <a:pPr marL="0" indent="0">
              <a:buNone/>
            </a:pPr>
            <a:r>
              <a:rPr lang="en-US" sz="2500" dirty="0" smtClean="0">
                <a:solidFill>
                  <a:schemeClr val="accent1"/>
                </a:solidFill>
                <a:latin typeface="Times New Roman" panose="02020603050405020304" pitchFamily="18" charset="0"/>
                <a:cs typeface="Times New Roman" panose="02020603050405020304" pitchFamily="18" charset="0"/>
              </a:rPr>
              <a:t>[</a:t>
            </a:r>
            <a:r>
              <a:rPr lang="en-US" sz="2500" dirty="0">
                <a:solidFill>
                  <a:schemeClr val="accent1"/>
                </a:solidFill>
                <a:latin typeface="Times New Roman" panose="02020603050405020304" pitchFamily="18" charset="0"/>
                <a:cs typeface="Times New Roman" panose="02020603050405020304" pitchFamily="18" charset="0"/>
              </a:rPr>
              <a:t>4] Asif Khan, </a:t>
            </a:r>
            <a:r>
              <a:rPr lang="en-US" sz="2500" dirty="0" err="1">
                <a:solidFill>
                  <a:schemeClr val="accent1"/>
                </a:solidFill>
                <a:latin typeface="Times New Roman" panose="02020603050405020304" pitchFamily="18" charset="0"/>
                <a:cs typeface="Times New Roman" panose="02020603050405020304" pitchFamily="18" charset="0"/>
              </a:rPr>
              <a:t>Suiyan</a:t>
            </a:r>
            <a:r>
              <a:rPr lang="en-US" sz="2500" dirty="0">
                <a:solidFill>
                  <a:schemeClr val="accent1"/>
                </a:solidFill>
                <a:latin typeface="Times New Roman" panose="02020603050405020304" pitchFamily="18" charset="0"/>
                <a:cs typeface="Times New Roman" panose="02020603050405020304" pitchFamily="18" charset="0"/>
              </a:rPr>
              <a:t> </a:t>
            </a:r>
            <a:r>
              <a:rPr lang="en-US" sz="2500" dirty="0" err="1">
                <a:solidFill>
                  <a:schemeClr val="accent1"/>
                </a:solidFill>
                <a:latin typeface="Times New Roman" panose="02020603050405020304" pitchFamily="18" charset="0"/>
                <a:cs typeface="Times New Roman" panose="02020603050405020304" pitchFamily="18" charset="0"/>
              </a:rPr>
              <a:t>Geng</a:t>
            </a:r>
            <a:r>
              <a:rPr lang="en-US" sz="2500" dirty="0">
                <a:solidFill>
                  <a:schemeClr val="accent1"/>
                </a:solidFill>
                <a:latin typeface="Times New Roman" panose="02020603050405020304" pitchFamily="18" charset="0"/>
                <a:cs typeface="Times New Roman" panose="02020603050405020304" pitchFamily="18" charset="0"/>
              </a:rPr>
              <a:t>, </a:t>
            </a:r>
            <a:r>
              <a:rPr lang="en-US" sz="2500" dirty="0" err="1">
                <a:solidFill>
                  <a:schemeClr val="accent1"/>
                </a:solidFill>
                <a:latin typeface="Times New Roman" panose="02020603050405020304" pitchFamily="18" charset="0"/>
                <a:cs typeface="Times New Roman" panose="02020603050405020304" pitchFamily="18" charset="0"/>
              </a:rPr>
              <a:t>Xiongwen</a:t>
            </a:r>
            <a:r>
              <a:rPr lang="en-US" sz="2500" dirty="0">
                <a:solidFill>
                  <a:schemeClr val="accent1"/>
                </a:solidFill>
                <a:latin typeface="Times New Roman" panose="02020603050405020304" pitchFamily="18" charset="0"/>
                <a:cs typeface="Times New Roman" panose="02020603050405020304" pitchFamily="18" charset="0"/>
              </a:rPr>
              <a:t> Zhao, </a:t>
            </a:r>
            <a:r>
              <a:rPr lang="en-US" sz="2500" dirty="0" err="1">
                <a:solidFill>
                  <a:schemeClr val="accent1"/>
                </a:solidFill>
                <a:latin typeface="Times New Roman" panose="02020603050405020304" pitchFamily="18" charset="0"/>
                <a:cs typeface="Times New Roman" panose="02020603050405020304" pitchFamily="18" charset="0"/>
              </a:rPr>
              <a:t>Zahoor</a:t>
            </a:r>
            <a:r>
              <a:rPr lang="en-US" sz="2500" dirty="0">
                <a:solidFill>
                  <a:schemeClr val="accent1"/>
                </a:solidFill>
                <a:latin typeface="Times New Roman" panose="02020603050405020304" pitchFamily="18" charset="0"/>
                <a:cs typeface="Times New Roman" panose="02020603050405020304" pitchFamily="18" charset="0"/>
              </a:rPr>
              <a:t> Shah, </a:t>
            </a:r>
            <a:r>
              <a:rPr lang="en-US" sz="2500" dirty="0" err="1">
                <a:solidFill>
                  <a:schemeClr val="accent1"/>
                </a:solidFill>
                <a:latin typeface="Times New Roman" panose="02020603050405020304" pitchFamily="18" charset="0"/>
                <a:cs typeface="Times New Roman" panose="02020603050405020304" pitchFamily="18" charset="0"/>
              </a:rPr>
              <a:t>Mishkat</a:t>
            </a:r>
            <a:r>
              <a:rPr lang="en-US" sz="2500" dirty="0">
                <a:solidFill>
                  <a:schemeClr val="accent1"/>
                </a:solidFill>
                <a:latin typeface="Times New Roman" panose="02020603050405020304" pitchFamily="18" charset="0"/>
                <a:cs typeface="Times New Roman" panose="02020603050405020304" pitchFamily="18" charset="0"/>
              </a:rPr>
              <a:t> </a:t>
            </a:r>
            <a:r>
              <a:rPr lang="en-US" sz="2500" dirty="0" err="1">
                <a:solidFill>
                  <a:schemeClr val="accent1"/>
                </a:solidFill>
                <a:latin typeface="Times New Roman" panose="02020603050405020304" pitchFamily="18" charset="0"/>
                <a:cs typeface="Times New Roman" panose="02020603050405020304" pitchFamily="18" charset="0"/>
              </a:rPr>
              <a:t>Ullah</a:t>
            </a:r>
            <a:r>
              <a:rPr lang="en-US" sz="2500" dirty="0">
                <a:solidFill>
                  <a:schemeClr val="accent1"/>
                </a:solidFill>
                <a:latin typeface="Times New Roman" panose="02020603050405020304" pitchFamily="18" charset="0"/>
                <a:cs typeface="Times New Roman" panose="02020603050405020304" pitchFamily="18" charset="0"/>
              </a:rPr>
              <a:t> Jan, Mohamed    </a:t>
            </a:r>
            <a:r>
              <a:rPr lang="en-US" sz="2500" dirty="0" err="1">
                <a:solidFill>
                  <a:schemeClr val="accent1"/>
                </a:solidFill>
                <a:latin typeface="Times New Roman" panose="02020603050405020304" pitchFamily="18" charset="0"/>
                <a:cs typeface="Times New Roman" panose="02020603050405020304" pitchFamily="18" charset="0"/>
              </a:rPr>
              <a:t>Abdelkarim</a:t>
            </a:r>
            <a:r>
              <a:rPr lang="en-US" sz="2500" dirty="0">
                <a:solidFill>
                  <a:schemeClr val="accent1"/>
                </a:solidFill>
                <a:latin typeface="Times New Roman" panose="02020603050405020304" pitchFamily="18" charset="0"/>
                <a:cs typeface="Times New Roman" panose="02020603050405020304" pitchFamily="18" charset="0"/>
              </a:rPr>
              <a:t> </a:t>
            </a:r>
            <a:r>
              <a:rPr lang="en-US" sz="2500" dirty="0" err="1">
                <a:solidFill>
                  <a:schemeClr val="accent1"/>
                </a:solidFill>
                <a:latin typeface="Times New Roman" panose="02020603050405020304" pitchFamily="18" charset="0"/>
                <a:cs typeface="Times New Roman" panose="02020603050405020304" pitchFamily="18" charset="0"/>
              </a:rPr>
              <a:t>Abdelbaky</a:t>
            </a:r>
            <a:r>
              <a:rPr lang="en-US" sz="2500" dirty="0">
                <a:solidFill>
                  <a:schemeClr val="accent1"/>
                </a:solidFill>
                <a:latin typeface="Times New Roman" panose="02020603050405020304" pitchFamily="18" charset="0"/>
                <a:cs typeface="Times New Roman" panose="02020603050405020304" pitchFamily="18" charset="0"/>
              </a:rPr>
              <a:t>. Design of MIMO Antenna with an Enhanced Isolation Technique. </a:t>
            </a:r>
            <a:r>
              <a:rPr lang="en-US" sz="2500" i="1" dirty="0">
                <a:solidFill>
                  <a:schemeClr val="accent1"/>
                </a:solidFill>
                <a:latin typeface="Times New Roman" panose="02020603050405020304" pitchFamily="18" charset="0"/>
                <a:cs typeface="Times New Roman" panose="02020603050405020304" pitchFamily="18" charset="0"/>
              </a:rPr>
              <a:t>Electronics</a:t>
            </a:r>
            <a:r>
              <a:rPr lang="en-US" sz="2500" dirty="0">
                <a:solidFill>
                  <a:schemeClr val="accent1"/>
                </a:solidFill>
                <a:latin typeface="Times New Roman" panose="02020603050405020304" pitchFamily="18" charset="0"/>
                <a:cs typeface="Times New Roman" panose="02020603050405020304" pitchFamily="18" charset="0"/>
              </a:rPr>
              <a:t> </a:t>
            </a:r>
            <a:r>
              <a:rPr lang="en-US" sz="2500" b="1" dirty="0">
                <a:solidFill>
                  <a:schemeClr val="accent1"/>
                </a:solidFill>
                <a:latin typeface="Times New Roman" panose="02020603050405020304" pitchFamily="18" charset="0"/>
                <a:cs typeface="Times New Roman" panose="02020603050405020304" pitchFamily="18" charset="0"/>
              </a:rPr>
              <a:t>2020</a:t>
            </a:r>
            <a:r>
              <a:rPr lang="en-US" sz="2500" dirty="0">
                <a:solidFill>
                  <a:schemeClr val="accent1"/>
                </a:solidFill>
                <a:latin typeface="Times New Roman" panose="02020603050405020304" pitchFamily="18" charset="0"/>
                <a:cs typeface="Times New Roman" panose="02020603050405020304" pitchFamily="18" charset="0"/>
              </a:rPr>
              <a:t>, </a:t>
            </a:r>
            <a:r>
              <a:rPr lang="en-US" sz="2500" i="1" dirty="0">
                <a:solidFill>
                  <a:schemeClr val="accent1"/>
                </a:solidFill>
                <a:latin typeface="Times New Roman" panose="02020603050405020304" pitchFamily="18" charset="0"/>
                <a:cs typeface="Times New Roman" panose="02020603050405020304" pitchFamily="18" charset="0"/>
              </a:rPr>
              <a:t>9</a:t>
            </a:r>
            <a:r>
              <a:rPr lang="en-US" sz="2500" dirty="0">
                <a:solidFill>
                  <a:schemeClr val="accent1"/>
                </a:solidFill>
                <a:latin typeface="Times New Roman" panose="02020603050405020304" pitchFamily="18" charset="0"/>
                <a:cs typeface="Times New Roman" panose="02020603050405020304" pitchFamily="18" charset="0"/>
              </a:rPr>
              <a:t>(8), 1217</a:t>
            </a:r>
            <a:r>
              <a:rPr lang="en-US" sz="2500" dirty="0" smtClean="0">
                <a:solidFill>
                  <a:schemeClr val="accent1"/>
                </a:solidFill>
                <a:latin typeface="Times New Roman" panose="02020603050405020304" pitchFamily="18" charset="0"/>
                <a:cs typeface="Times New Roman" panose="02020603050405020304" pitchFamily="18" charset="0"/>
              </a:rPr>
              <a:t>.</a:t>
            </a:r>
          </a:p>
          <a:p>
            <a:pPr marL="0" indent="0">
              <a:buNone/>
            </a:pPr>
            <a:endParaRPr lang="en-US" sz="2500" dirty="0">
              <a:solidFill>
                <a:schemeClr val="accent1"/>
              </a:solidFill>
              <a:latin typeface="Times New Roman" panose="02020603050405020304" pitchFamily="18" charset="0"/>
              <a:cs typeface="Times New Roman" panose="02020603050405020304" pitchFamily="18" charset="0"/>
            </a:endParaRPr>
          </a:p>
          <a:p>
            <a:pPr marL="0" indent="0">
              <a:buNone/>
            </a:pPr>
            <a:r>
              <a:rPr lang="en-US" sz="2500" dirty="0" smtClean="0">
                <a:solidFill>
                  <a:schemeClr val="accent1"/>
                </a:solidFill>
                <a:latin typeface="Times New Roman" panose="02020603050405020304" pitchFamily="18" charset="0"/>
                <a:cs typeface="Times New Roman" panose="02020603050405020304" pitchFamily="18" charset="0"/>
              </a:rPr>
              <a:t>[</a:t>
            </a:r>
            <a:r>
              <a:rPr lang="en-US" sz="2500" dirty="0">
                <a:solidFill>
                  <a:schemeClr val="accent1"/>
                </a:solidFill>
                <a:latin typeface="Times New Roman" panose="02020603050405020304" pitchFamily="18" charset="0"/>
                <a:cs typeface="Times New Roman" panose="02020603050405020304" pitchFamily="18" charset="0"/>
              </a:rPr>
              <a:t>5] N.O. </a:t>
            </a:r>
            <a:r>
              <a:rPr lang="en-US" sz="2500" dirty="0" err="1">
                <a:solidFill>
                  <a:schemeClr val="accent1"/>
                </a:solidFill>
                <a:latin typeface="Times New Roman" panose="02020603050405020304" pitchFamily="18" charset="0"/>
                <a:cs typeface="Times New Roman" panose="02020603050405020304" pitchFamily="18" charset="0"/>
              </a:rPr>
              <a:t>Parchin</a:t>
            </a:r>
            <a:r>
              <a:rPr lang="en-US" sz="2500" dirty="0">
                <a:solidFill>
                  <a:schemeClr val="accent1"/>
                </a:solidFill>
                <a:latin typeface="Times New Roman" panose="02020603050405020304" pitchFamily="18" charset="0"/>
                <a:cs typeface="Times New Roman" panose="02020603050405020304" pitchFamily="18" charset="0"/>
              </a:rPr>
              <a:t>, Y.I.A. Al-</a:t>
            </a:r>
            <a:r>
              <a:rPr lang="en-US" sz="2500" dirty="0" err="1">
                <a:solidFill>
                  <a:schemeClr val="accent1"/>
                </a:solidFill>
                <a:latin typeface="Times New Roman" panose="02020603050405020304" pitchFamily="18" charset="0"/>
                <a:cs typeface="Times New Roman" panose="02020603050405020304" pitchFamily="18" charset="0"/>
              </a:rPr>
              <a:t>Yasir</a:t>
            </a:r>
            <a:r>
              <a:rPr lang="en-US" sz="2500" dirty="0">
                <a:solidFill>
                  <a:schemeClr val="accent1"/>
                </a:solidFill>
                <a:latin typeface="Times New Roman" panose="02020603050405020304" pitchFamily="18" charset="0"/>
                <a:cs typeface="Times New Roman" panose="02020603050405020304" pitchFamily="18" charset="0"/>
              </a:rPr>
              <a:t>, A.H. Ali, I. </a:t>
            </a:r>
            <a:r>
              <a:rPr lang="en-US" sz="2500" dirty="0" err="1">
                <a:solidFill>
                  <a:schemeClr val="accent1"/>
                </a:solidFill>
                <a:latin typeface="Times New Roman" panose="02020603050405020304" pitchFamily="18" charset="0"/>
                <a:cs typeface="Times New Roman" panose="02020603050405020304" pitchFamily="18" charset="0"/>
              </a:rPr>
              <a:t>Elfergani</a:t>
            </a:r>
            <a:r>
              <a:rPr lang="en-US" sz="2500" dirty="0">
                <a:solidFill>
                  <a:schemeClr val="accent1"/>
                </a:solidFill>
                <a:latin typeface="Times New Roman" panose="02020603050405020304" pitchFamily="18" charset="0"/>
                <a:cs typeface="Times New Roman" panose="02020603050405020304" pitchFamily="18" charset="0"/>
              </a:rPr>
              <a:t>, J.M. </a:t>
            </a:r>
            <a:r>
              <a:rPr lang="en-US" sz="2500" dirty="0" err="1">
                <a:solidFill>
                  <a:schemeClr val="accent1"/>
                </a:solidFill>
                <a:latin typeface="Times New Roman" panose="02020603050405020304" pitchFamily="18" charset="0"/>
                <a:cs typeface="Times New Roman" panose="02020603050405020304" pitchFamily="18" charset="0"/>
              </a:rPr>
              <a:t>Noras</a:t>
            </a:r>
            <a:r>
              <a:rPr lang="en-US" sz="2500" dirty="0">
                <a:solidFill>
                  <a:schemeClr val="accent1"/>
                </a:solidFill>
                <a:latin typeface="Times New Roman" panose="02020603050405020304" pitchFamily="18" charset="0"/>
                <a:cs typeface="Times New Roman" panose="02020603050405020304" pitchFamily="18" charset="0"/>
              </a:rPr>
              <a:t>, J. Rodriguez, R.A. </a:t>
            </a:r>
            <a:r>
              <a:rPr lang="en-US" sz="2500" dirty="0" err="1">
                <a:solidFill>
                  <a:schemeClr val="accent1"/>
                </a:solidFill>
                <a:latin typeface="Times New Roman" panose="02020603050405020304" pitchFamily="18" charset="0"/>
                <a:cs typeface="Times New Roman" panose="02020603050405020304" pitchFamily="18" charset="0"/>
              </a:rPr>
              <a:t>Abd-Alhameed</a:t>
            </a:r>
            <a:r>
              <a:rPr lang="en-US" sz="2500" dirty="0">
                <a:solidFill>
                  <a:schemeClr val="accent1"/>
                </a:solidFill>
                <a:latin typeface="Times New Roman" panose="02020603050405020304" pitchFamily="18" charset="0"/>
                <a:cs typeface="Times New Roman" panose="02020603050405020304" pitchFamily="18" charset="0"/>
              </a:rPr>
              <a:t>. Eight-element </a:t>
            </a:r>
            <a:r>
              <a:rPr lang="en-US" sz="2500" dirty="0" err="1">
                <a:solidFill>
                  <a:schemeClr val="accent1"/>
                </a:solidFill>
                <a:latin typeface="Times New Roman" panose="02020603050405020304" pitchFamily="18" charset="0"/>
                <a:cs typeface="Times New Roman" panose="02020603050405020304" pitchFamily="18" charset="0"/>
              </a:rPr>
              <a:t>dualpolarized</a:t>
            </a:r>
            <a:r>
              <a:rPr lang="en-US" sz="2500" dirty="0">
                <a:solidFill>
                  <a:schemeClr val="accent1"/>
                </a:solidFill>
                <a:latin typeface="Times New Roman" panose="02020603050405020304" pitchFamily="18" charset="0"/>
                <a:cs typeface="Times New Roman" panose="02020603050405020304" pitchFamily="18" charset="0"/>
              </a:rPr>
              <a:t> MIMO slot antenna system for 5G smartphone applications. </a:t>
            </a:r>
            <a:r>
              <a:rPr lang="en-US" sz="2500" i="1" dirty="0">
                <a:solidFill>
                  <a:schemeClr val="accent1"/>
                </a:solidFill>
                <a:latin typeface="Times New Roman" panose="02020603050405020304" pitchFamily="18" charset="0"/>
                <a:cs typeface="Times New Roman" panose="02020603050405020304" pitchFamily="18" charset="0"/>
              </a:rPr>
              <a:t>IEEE Access</a:t>
            </a:r>
            <a:r>
              <a:rPr lang="en-US" sz="2500" dirty="0">
                <a:solidFill>
                  <a:schemeClr val="accent1"/>
                </a:solidFill>
                <a:latin typeface="Times New Roman" panose="02020603050405020304" pitchFamily="18" charset="0"/>
                <a:cs typeface="Times New Roman" panose="02020603050405020304" pitchFamily="18" charset="0"/>
              </a:rPr>
              <a:t> 2019, 7, 15612–15622</a:t>
            </a:r>
            <a:r>
              <a:rPr lang="en-US" sz="2500" dirty="0" smtClean="0">
                <a:solidFill>
                  <a:schemeClr val="accent1"/>
                </a:solidFill>
                <a:latin typeface="Times New Roman" panose="02020603050405020304" pitchFamily="18" charset="0"/>
                <a:cs typeface="Times New Roman" panose="02020603050405020304" pitchFamily="18" charset="0"/>
              </a:rPr>
              <a:t>.</a:t>
            </a:r>
          </a:p>
          <a:p>
            <a:pPr marL="0" indent="0">
              <a:buNone/>
            </a:pPr>
            <a:endParaRPr lang="en-US" sz="2500" dirty="0">
              <a:solidFill>
                <a:schemeClr val="accent1"/>
              </a:solidFill>
              <a:latin typeface="Times New Roman" panose="02020603050405020304" pitchFamily="18" charset="0"/>
              <a:cs typeface="Times New Roman" panose="02020603050405020304" pitchFamily="18" charset="0"/>
            </a:endParaRPr>
          </a:p>
          <a:p>
            <a:pPr marL="0" indent="0">
              <a:buNone/>
            </a:pPr>
            <a:r>
              <a:rPr lang="en-US" sz="2500" dirty="0">
                <a:solidFill>
                  <a:schemeClr val="accent1"/>
                </a:solidFill>
                <a:latin typeface="Times New Roman" panose="02020603050405020304" pitchFamily="18" charset="0"/>
                <a:cs typeface="Times New Roman" panose="02020603050405020304" pitchFamily="18" charset="0"/>
              </a:rPr>
              <a:t> </a:t>
            </a:r>
            <a:r>
              <a:rPr lang="en-US" sz="2500" dirty="0" smtClean="0">
                <a:solidFill>
                  <a:schemeClr val="accent1"/>
                </a:solidFill>
                <a:latin typeface="Times New Roman" panose="02020603050405020304" pitchFamily="18" charset="0"/>
                <a:cs typeface="Times New Roman" panose="02020603050405020304" pitchFamily="18" charset="0"/>
              </a:rPr>
              <a:t>[</a:t>
            </a:r>
            <a:r>
              <a:rPr lang="en-US" sz="2500" dirty="0">
                <a:solidFill>
                  <a:schemeClr val="accent1"/>
                </a:solidFill>
                <a:latin typeface="Times New Roman" panose="02020603050405020304" pitchFamily="18" charset="0"/>
                <a:cs typeface="Times New Roman" panose="02020603050405020304" pitchFamily="18" charset="0"/>
              </a:rPr>
              <a:t>6] Mohammad S. </a:t>
            </a:r>
            <a:r>
              <a:rPr lang="en-US" sz="2500" dirty="0" err="1">
                <a:solidFill>
                  <a:schemeClr val="accent1"/>
                </a:solidFill>
                <a:latin typeface="Times New Roman" panose="02020603050405020304" pitchFamily="18" charset="0"/>
                <a:cs typeface="Times New Roman" panose="02020603050405020304" pitchFamily="18" charset="0"/>
              </a:rPr>
              <a:t>Sharawi</a:t>
            </a:r>
            <a:r>
              <a:rPr lang="en-US" sz="2500" dirty="0">
                <a:solidFill>
                  <a:schemeClr val="accent1"/>
                </a:solidFill>
                <a:latin typeface="Times New Roman" panose="02020603050405020304" pitchFamily="18" charset="0"/>
                <a:cs typeface="Times New Roman" panose="02020603050405020304" pitchFamily="18" charset="0"/>
              </a:rPr>
              <a:t>, Muhammad </a:t>
            </a:r>
            <a:r>
              <a:rPr lang="en-US" sz="2500" dirty="0" err="1">
                <a:solidFill>
                  <a:schemeClr val="accent1"/>
                </a:solidFill>
                <a:latin typeface="Times New Roman" panose="02020603050405020304" pitchFamily="18" charset="0"/>
                <a:cs typeface="Times New Roman" panose="02020603050405020304" pitchFamily="18" charset="0"/>
              </a:rPr>
              <a:t>Ikram</a:t>
            </a:r>
            <a:r>
              <a:rPr lang="en-US" sz="2500" dirty="0">
                <a:solidFill>
                  <a:schemeClr val="accent1"/>
                </a:solidFill>
                <a:latin typeface="Times New Roman" panose="02020603050405020304" pitchFamily="18" charset="0"/>
                <a:cs typeface="Times New Roman" panose="02020603050405020304" pitchFamily="18" charset="0"/>
              </a:rPr>
              <a:t>, </a:t>
            </a:r>
            <a:r>
              <a:rPr lang="en-US" sz="2500" dirty="0" err="1">
                <a:solidFill>
                  <a:schemeClr val="accent1"/>
                </a:solidFill>
                <a:latin typeface="Times New Roman" panose="02020603050405020304" pitchFamily="18" charset="0"/>
                <a:cs typeface="Times New Roman" panose="02020603050405020304" pitchFamily="18" charset="0"/>
              </a:rPr>
              <a:t>Atif</a:t>
            </a:r>
            <a:r>
              <a:rPr lang="en-US" sz="2500" dirty="0">
                <a:solidFill>
                  <a:schemeClr val="accent1"/>
                </a:solidFill>
                <a:latin typeface="Times New Roman" panose="02020603050405020304" pitchFamily="18" charset="0"/>
                <a:cs typeface="Times New Roman" panose="02020603050405020304" pitchFamily="18" charset="0"/>
              </a:rPr>
              <a:t> </a:t>
            </a:r>
            <a:r>
              <a:rPr lang="en-US" sz="2500" dirty="0" err="1">
                <a:solidFill>
                  <a:schemeClr val="accent1"/>
                </a:solidFill>
                <a:latin typeface="Times New Roman" panose="02020603050405020304" pitchFamily="18" charset="0"/>
                <a:cs typeface="Times New Roman" panose="02020603050405020304" pitchFamily="18" charset="0"/>
              </a:rPr>
              <a:t>Shamim</a:t>
            </a:r>
            <a:r>
              <a:rPr lang="en-US" sz="2500" dirty="0">
                <a:solidFill>
                  <a:schemeClr val="accent1"/>
                </a:solidFill>
                <a:latin typeface="Times New Roman" panose="02020603050405020304" pitchFamily="18" charset="0"/>
                <a:cs typeface="Times New Roman" panose="02020603050405020304" pitchFamily="18" charset="0"/>
              </a:rPr>
              <a:t>. A two concentric slot loop based connected array MIMO antenna system for 4G/5G terminals. </a:t>
            </a:r>
            <a:r>
              <a:rPr lang="en-US" sz="2500" i="1" dirty="0">
                <a:solidFill>
                  <a:schemeClr val="accent1"/>
                </a:solidFill>
                <a:latin typeface="Times New Roman" panose="02020603050405020304" pitchFamily="18" charset="0"/>
                <a:cs typeface="Times New Roman" panose="02020603050405020304" pitchFamily="18" charset="0"/>
              </a:rPr>
              <a:t>IEEE Trans</a:t>
            </a:r>
            <a:r>
              <a:rPr lang="en-US" sz="2500" dirty="0">
                <a:solidFill>
                  <a:schemeClr val="accent1"/>
                </a:solidFill>
                <a:latin typeface="Times New Roman" panose="02020603050405020304" pitchFamily="18" charset="0"/>
                <a:cs typeface="Times New Roman" panose="02020603050405020304" pitchFamily="18" charset="0"/>
              </a:rPr>
              <a:t>. Antennas </a:t>
            </a:r>
            <a:r>
              <a:rPr lang="en-US" sz="2500" dirty="0" err="1">
                <a:solidFill>
                  <a:schemeClr val="accent1"/>
                </a:solidFill>
                <a:latin typeface="Times New Roman" panose="02020603050405020304" pitchFamily="18" charset="0"/>
                <a:cs typeface="Times New Roman" panose="02020603050405020304" pitchFamily="18" charset="0"/>
              </a:rPr>
              <a:t>Propag</a:t>
            </a:r>
            <a:r>
              <a:rPr lang="en-US" sz="2500" dirty="0">
                <a:solidFill>
                  <a:schemeClr val="accent1"/>
                </a:solidFill>
                <a:latin typeface="Times New Roman" panose="02020603050405020304" pitchFamily="18" charset="0"/>
                <a:cs typeface="Times New Roman" panose="02020603050405020304" pitchFamily="18" charset="0"/>
              </a:rPr>
              <a:t>. 2017, 65, 6679–6686.</a:t>
            </a:r>
          </a:p>
          <a:p>
            <a:endParaRPr lang="en-US" dirty="0"/>
          </a:p>
        </p:txBody>
      </p:sp>
    </p:spTree>
    <p:extLst>
      <p:ext uri="{BB962C8B-B14F-4D97-AF65-F5344CB8AC3E}">
        <p14:creationId xmlns:p14="http://schemas.microsoft.com/office/powerpoint/2010/main" val="34745338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691" y="2118326"/>
            <a:ext cx="11416145" cy="3170099"/>
          </a:xfrm>
          <a:prstGeom prst="rect">
            <a:avLst/>
          </a:prstGeom>
        </p:spPr>
        <p:txBody>
          <a:bodyPr wrap="square">
            <a:spAutoFit/>
          </a:bodyPr>
          <a:lstStyle/>
          <a:p>
            <a:pPr algn="just"/>
            <a:r>
              <a:rPr lang="en-US" sz="2000" dirty="0">
                <a:solidFill>
                  <a:schemeClr val="accent1">
                    <a:lumMod val="75000"/>
                  </a:schemeClr>
                </a:solidFill>
                <a:latin typeface="Times New Roman" panose="02020603050405020304" pitchFamily="18" charset="0"/>
                <a:ea typeface="Times New Roman" panose="02020603050405020304" pitchFamily="18" charset="0"/>
              </a:rPr>
              <a:t>The present and future wireless communication systems, </a:t>
            </a:r>
            <a:r>
              <a:rPr lang="en-US" sz="2000" dirty="0" err="1">
                <a:solidFill>
                  <a:schemeClr val="accent1">
                    <a:lumMod val="75000"/>
                  </a:schemeClr>
                </a:solidFill>
                <a:latin typeface="Times New Roman" panose="02020603050405020304" pitchFamily="18" charset="0"/>
                <a:ea typeface="Times New Roman" panose="02020603050405020304" pitchFamily="18" charset="0"/>
              </a:rPr>
              <a:t>WiFi</a:t>
            </a:r>
            <a:r>
              <a:rPr lang="en-US" sz="2000" dirty="0">
                <a:solidFill>
                  <a:schemeClr val="accent1">
                    <a:lumMod val="75000"/>
                  </a:schemeClr>
                </a:solidFill>
                <a:latin typeface="Times New Roman" panose="02020603050405020304" pitchFamily="18" charset="0"/>
                <a:ea typeface="Times New Roman" panose="02020603050405020304" pitchFamily="18" charset="0"/>
              </a:rPr>
              <a:t>, fourth generation (4G), fifth generation (5G), Beyond5G and sixth generation (6G), are a mixture of many frequency spectrums. </a:t>
            </a:r>
            <a:r>
              <a:rPr lang="en-US" sz="2000" dirty="0" smtClean="0">
                <a:solidFill>
                  <a:schemeClr val="accent1">
                    <a:lumMod val="75000"/>
                  </a:schemeClr>
                </a:solidFill>
                <a:latin typeface="Times New Roman" panose="02020603050405020304" pitchFamily="18" charset="0"/>
                <a:ea typeface="Times New Roman" panose="02020603050405020304" pitchFamily="18" charset="0"/>
              </a:rPr>
              <a:t>This </a:t>
            </a:r>
            <a:r>
              <a:rPr lang="en-US" sz="2000" dirty="0">
                <a:solidFill>
                  <a:schemeClr val="accent1">
                    <a:lumMod val="75000"/>
                  </a:schemeClr>
                </a:solidFill>
                <a:latin typeface="Times New Roman" panose="02020603050405020304" pitchFamily="18" charset="0"/>
                <a:ea typeface="Times New Roman" panose="02020603050405020304" pitchFamily="18" charset="0"/>
              </a:rPr>
              <a:t>project presents the design and analysis of a compact MIMO (Multiple Input Multiple Output) antenna for wireless communication. The MIMO antenna is designed with size optimization considering the operating frequency at 2.4 GHz. The required mathematical calculation has been performed. The antenna is designed using ANSYS High Frequency Structure Simulator (HFSS) software. The designed antennas were simulated. The antenna would be fabricated and the results would be measured after the simulation. The result of this proposed compact MIMO antenna system shows wide bandwidth, high data rate and good amount of physical and virtual size reduction, which are promising proposed compact MIMO antennas suitable for next generation wireless application systems.</a:t>
            </a:r>
            <a:endParaRPr lang="en-US" sz="20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sp>
        <p:nvSpPr>
          <p:cNvPr id="5" name="Title 1"/>
          <p:cNvSpPr>
            <a:spLocks noGrp="1"/>
          </p:cNvSpPr>
          <p:nvPr>
            <p:ph type="title"/>
          </p:nvPr>
        </p:nvSpPr>
        <p:spPr/>
        <p:txBody>
          <a:bodyPr>
            <a:normAutofit/>
          </a:bodyPr>
          <a:lstStyle/>
          <a:p>
            <a:r>
              <a:rPr lang="en-US" sz="4000" b="1" dirty="0" smtClean="0">
                <a:latin typeface="Algerian" panose="04020705040A02060702" pitchFamily="82" charset="0"/>
              </a:rPr>
              <a:t>ABSTRACT</a:t>
            </a:r>
            <a:endParaRPr lang="en-US" sz="4000" b="1" dirty="0">
              <a:latin typeface="Algerian" panose="04020705040A02060702" pitchFamily="82" charset="0"/>
            </a:endParaRPr>
          </a:p>
        </p:txBody>
      </p:sp>
    </p:spTree>
    <p:extLst>
      <p:ext uri="{BB962C8B-B14F-4D97-AF65-F5344CB8AC3E}">
        <p14:creationId xmlns:p14="http://schemas.microsoft.com/office/powerpoint/2010/main" val="3870667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379F11E2-8BA5-4C5C-AE7C-361E5EA011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00546" y="666644"/>
            <a:ext cx="7498616" cy="5676901"/>
          </a:xfrm>
          <a:prstGeom prst="rect">
            <a:avLst/>
          </a:prstGeom>
        </p:spPr>
      </p:pic>
      <p:sp>
        <p:nvSpPr>
          <p:cNvPr id="12" name="Rectangle 11">
            <a:extLst>
              <a:ext uri="{FF2B5EF4-FFF2-40B4-BE49-F238E27FC236}">
                <a16:creationId xmlns="" xmlns:a16="http://schemas.microsoft.com/office/drawing/2014/main" id="{7C00E1DA-EC7C-40FC-95E3-11FDCD2E429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 xmlns:a16="http://schemas.microsoft.com/office/drawing/2014/main" id="{9A421166-2996-41A7-B094-AE5316F347D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 xmlns:a16="http://schemas.microsoft.com/office/drawing/2014/main" id="{FDBB1B92-A3EB-43E4-8FAB-D20E8ED14CE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 xmlns:a16="http://schemas.microsoft.com/office/drawing/2014/main" id="{3F3972F4-FE7E-48EA-AAD8-9BE5750A66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 xmlns:a16="http://schemas.microsoft.com/office/drawing/2014/main" id="{221614E5-870B-4D5E-A43B-8FF7E532348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p:cNvSpPr/>
          <p:nvPr/>
        </p:nvSpPr>
        <p:spPr>
          <a:xfrm>
            <a:off x="8042147" y="2967336"/>
            <a:ext cx="3578159" cy="923330"/>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5400" b="1" spc="50" dirty="0" smtClean="0">
                <a:ln w="0"/>
                <a:solidFill>
                  <a:schemeClr val="bg2"/>
                </a:solidFill>
                <a:effectLst>
                  <a:innerShdw blurRad="63500" dist="50800" dir="13500000">
                    <a:prstClr val="black">
                      <a:alpha val="50000"/>
                    </a:prstClr>
                  </a:innerShdw>
                </a:effectLst>
              </a:rPr>
              <a:t>Thank You</a:t>
            </a:r>
            <a:endParaRPr lang="en-US" sz="5400" b="1" cap="none" spc="0" dirty="0">
              <a:ln w="10160">
                <a:solidFill>
                  <a:schemeClr val="accent5"/>
                </a:solidFill>
                <a:prstDash val="solid"/>
              </a:ln>
              <a:solidFill>
                <a:srgbClr val="FFFFFF"/>
              </a:solidFill>
              <a:effectLst>
                <a:innerShdw blurRad="63500" dist="50800" dir="13500000">
                  <a:prstClr val="black">
                    <a:alpha val="50000"/>
                  </a:prstClr>
                </a:innerShdw>
              </a:effectLst>
            </a:endParaRPr>
          </a:p>
        </p:txBody>
      </p:sp>
    </p:spTree>
    <p:extLst>
      <p:ext uri="{BB962C8B-B14F-4D97-AF65-F5344CB8AC3E}">
        <p14:creationId xmlns:p14="http://schemas.microsoft.com/office/powerpoint/2010/main" val="3501347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538" y="692920"/>
            <a:ext cx="11029616" cy="1013800"/>
          </a:xfrm>
        </p:spPr>
        <p:txBody>
          <a:bodyPr>
            <a:normAutofit/>
          </a:bodyPr>
          <a:lstStyle/>
          <a:p>
            <a:r>
              <a:rPr lang="en-US" sz="4000" b="1" dirty="0" smtClean="0">
                <a:latin typeface="Algerian" panose="04020705040A02060702" pitchFamily="82" charset="0"/>
              </a:rPr>
              <a:t>INTRODUCTION</a:t>
            </a:r>
            <a:endParaRPr lang="en-US" sz="4000" b="1" dirty="0">
              <a:latin typeface="Algerian" panose="04020705040A02060702" pitchFamily="82" charset="0"/>
            </a:endParaRPr>
          </a:p>
        </p:txBody>
      </p:sp>
      <p:sp>
        <p:nvSpPr>
          <p:cNvPr id="7" name="Rectangle 6"/>
          <p:cNvSpPr/>
          <p:nvPr/>
        </p:nvSpPr>
        <p:spPr>
          <a:xfrm>
            <a:off x="683490" y="2071546"/>
            <a:ext cx="10640291" cy="3231654"/>
          </a:xfrm>
          <a:prstGeom prst="rect">
            <a:avLst/>
          </a:prstGeom>
        </p:spPr>
        <p:txBody>
          <a:bodyPr wrap="square">
            <a:spAutoFit/>
          </a:bodyPr>
          <a:lstStyle/>
          <a:p>
            <a:pPr algn="just"/>
            <a:r>
              <a:rPr lang="en-US" sz="2000" b="1"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MIMO</a:t>
            </a:r>
            <a:r>
              <a:rPr lang="en-US" sz="2000"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(multiple input, multiple output) is an efficient transmission technology used in modern wireless communication. As the name implies, MIMO uses multiple antennas for transmission and reception. Combination of multiple transmission sources enhances higher data rate and system efficiency</a:t>
            </a:r>
            <a:r>
              <a:rPr lang="en-US" sz="2000" dirty="0" smtClean="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p>
          <a:p>
            <a:pPr algn="just"/>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algn="just"/>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This </a:t>
            </a:r>
            <a:r>
              <a:rPr lang="en-US" sz="2000" dirty="0">
                <a:solidFill>
                  <a:schemeClr val="accent1">
                    <a:lumMod val="75000"/>
                  </a:schemeClr>
                </a:solidFill>
                <a:latin typeface="Times New Roman" panose="02020603050405020304" pitchFamily="18" charset="0"/>
                <a:cs typeface="Times New Roman" panose="02020603050405020304" pitchFamily="18" charset="0"/>
              </a:rPr>
              <a:t>is especially important in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IoT</a:t>
            </a:r>
            <a:r>
              <a:rPr lang="en-US" sz="2000" dirty="0">
                <a:solidFill>
                  <a:schemeClr val="accent1">
                    <a:lumMod val="75000"/>
                  </a:schemeClr>
                </a:solidFill>
                <a:latin typeface="Times New Roman" panose="02020603050405020304" pitchFamily="18" charset="0"/>
                <a:cs typeface="Times New Roman" panose="02020603050405020304" pitchFamily="18" charset="0"/>
              </a:rPr>
              <a:t> applications where real-time data transmission is critical, such as in remote monitoring, security and surveillance, and emergency response systems. Some of the popular wireless technologies used in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IoT</a:t>
            </a:r>
            <a:r>
              <a:rPr lang="en-US" sz="2000" dirty="0">
                <a:solidFill>
                  <a:schemeClr val="accent1">
                    <a:lumMod val="75000"/>
                  </a:schemeClr>
                </a:solidFill>
                <a:latin typeface="Times New Roman" panose="02020603050405020304" pitchFamily="18" charset="0"/>
                <a:cs typeface="Times New Roman" panose="02020603050405020304" pitchFamily="18" charset="0"/>
              </a:rPr>
              <a:t> applications are Wi-Fi, Bluetooth, WLAN, and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ZigBee</a:t>
            </a:r>
            <a:r>
              <a:rPr lang="en-US" sz="2000" dirty="0">
                <a:solidFill>
                  <a:schemeClr val="accent1">
                    <a:lumMod val="75000"/>
                  </a:schemeClr>
                </a:solidFill>
                <a:latin typeface="Times New Roman" panose="02020603050405020304" pitchFamily="18" charset="0"/>
                <a:cs typeface="Times New Roman" panose="02020603050405020304" pitchFamily="18" charset="0"/>
              </a:rPr>
              <a:t>, which operate in the 2.4 GHz to 5 GHz frequency band. </a:t>
            </a:r>
            <a:endParaRPr lang="en-US" sz="2000" dirty="0" smtClean="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88246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572443" y="1936656"/>
            <a:ext cx="1394460" cy="487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5" name="Straight Arrow Connector 4"/>
          <p:cNvCxnSpPr/>
          <p:nvPr/>
        </p:nvCxnSpPr>
        <p:spPr>
          <a:xfrm>
            <a:off x="3262053" y="2424336"/>
            <a:ext cx="7620" cy="381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250093" y="2805336"/>
            <a:ext cx="2186940" cy="441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7" name="Straight Arrow Connector 6"/>
          <p:cNvCxnSpPr/>
          <p:nvPr/>
        </p:nvCxnSpPr>
        <p:spPr>
          <a:xfrm>
            <a:off x="3262053" y="3247296"/>
            <a:ext cx="7620" cy="381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4674" y="3635916"/>
            <a:ext cx="5159263" cy="4343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9" name="Straight Arrow Connector 8"/>
          <p:cNvCxnSpPr/>
          <p:nvPr/>
        </p:nvCxnSpPr>
        <p:spPr>
          <a:xfrm>
            <a:off x="3254433" y="4077876"/>
            <a:ext cx="7620" cy="381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246813" y="4847496"/>
            <a:ext cx="7620" cy="381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388919" y="4466496"/>
            <a:ext cx="3959708"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p:cNvSpPr/>
          <p:nvPr/>
        </p:nvSpPr>
        <p:spPr>
          <a:xfrm>
            <a:off x="1890453" y="5238467"/>
            <a:ext cx="275844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3" name="Straight Arrow Connector 12"/>
          <p:cNvCxnSpPr/>
          <p:nvPr/>
        </p:nvCxnSpPr>
        <p:spPr>
          <a:xfrm>
            <a:off x="8261986" y="2009376"/>
            <a:ext cx="7620" cy="381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2"/>
          </p:cNvCxnSpPr>
          <p:nvPr/>
        </p:nvCxnSpPr>
        <p:spPr>
          <a:xfrm>
            <a:off x="3269673" y="5619467"/>
            <a:ext cx="0" cy="390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269674" y="5994400"/>
            <a:ext cx="2807854" cy="160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077528" y="2009376"/>
            <a:ext cx="0" cy="4001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77528" y="2021765"/>
            <a:ext cx="2195887" cy="8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380305" y="2409878"/>
            <a:ext cx="3918240" cy="3505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40" name="Straight Arrow Connector 39"/>
          <p:cNvCxnSpPr/>
          <p:nvPr/>
        </p:nvCxnSpPr>
        <p:spPr>
          <a:xfrm>
            <a:off x="8269606" y="2761085"/>
            <a:ext cx="7620" cy="381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399052" y="3136214"/>
            <a:ext cx="3622676"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Diamond 41"/>
          <p:cNvSpPr/>
          <p:nvPr/>
        </p:nvSpPr>
        <p:spPr>
          <a:xfrm>
            <a:off x="6305652" y="3897690"/>
            <a:ext cx="3971434" cy="1165860"/>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44" name="Straight Arrow Connector 43"/>
          <p:cNvCxnSpPr/>
          <p:nvPr/>
        </p:nvCxnSpPr>
        <p:spPr>
          <a:xfrm>
            <a:off x="8305340" y="5074566"/>
            <a:ext cx="7620" cy="381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97720" y="3524634"/>
            <a:ext cx="7620" cy="381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140028" y="5436806"/>
            <a:ext cx="2318327"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Oval 46"/>
          <p:cNvSpPr/>
          <p:nvPr/>
        </p:nvSpPr>
        <p:spPr>
          <a:xfrm>
            <a:off x="7615730" y="6164806"/>
            <a:ext cx="1394460" cy="5037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51" name="Straight Arrow Connector 50"/>
          <p:cNvCxnSpPr/>
          <p:nvPr/>
        </p:nvCxnSpPr>
        <p:spPr>
          <a:xfrm>
            <a:off x="8309150" y="5792252"/>
            <a:ext cx="7620" cy="381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10277086" y="4471131"/>
            <a:ext cx="495300" cy="7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 Box 84"/>
          <p:cNvSpPr txBox="1"/>
          <p:nvPr/>
        </p:nvSpPr>
        <p:spPr>
          <a:xfrm>
            <a:off x="10772386" y="4028056"/>
            <a:ext cx="1285354" cy="1036386"/>
          </a:xfrm>
          <a:prstGeom prst="rect">
            <a:avLst/>
          </a:prstGeom>
          <a:solidFill>
            <a:schemeClr val="lt1"/>
          </a:solidFill>
          <a:ln w="1905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Times New Roman" panose="02020603050405020304" pitchFamily="18" charset="0"/>
              </a:rPr>
              <a:t>Optimizations, Modifications &amp; Parameter inspection</a:t>
            </a:r>
          </a:p>
        </p:txBody>
      </p:sp>
      <p:sp>
        <p:nvSpPr>
          <p:cNvPr id="55" name="Rectangle 54"/>
          <p:cNvSpPr/>
          <p:nvPr/>
        </p:nvSpPr>
        <p:spPr>
          <a:xfrm>
            <a:off x="7355261" y="5444026"/>
            <a:ext cx="1968327"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Antenna Manufacture</a:t>
            </a:r>
          </a:p>
        </p:txBody>
      </p:sp>
      <p:sp>
        <p:nvSpPr>
          <p:cNvPr id="56" name="Text Box 81"/>
          <p:cNvSpPr txBox="1"/>
          <p:nvPr/>
        </p:nvSpPr>
        <p:spPr>
          <a:xfrm>
            <a:off x="8027005" y="6271919"/>
            <a:ext cx="624840" cy="28956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END</a:t>
            </a:r>
          </a:p>
        </p:txBody>
      </p:sp>
      <p:sp>
        <p:nvSpPr>
          <p:cNvPr id="57" name="Text Box 82"/>
          <p:cNvSpPr txBox="1"/>
          <p:nvPr/>
        </p:nvSpPr>
        <p:spPr>
          <a:xfrm>
            <a:off x="8418921" y="5052198"/>
            <a:ext cx="792480" cy="27432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effectLst/>
                <a:latin typeface="Times New Roman" panose="02020603050405020304" pitchFamily="18" charset="0"/>
                <a:ea typeface="Times New Roman" panose="02020603050405020304" pitchFamily="18" charset="0"/>
              </a:rPr>
              <a:t>PASS</a:t>
            </a:r>
            <a:endParaRPr lang="en-US" sz="1600" dirty="0">
              <a:effectLst/>
              <a:latin typeface="Times New Roman" panose="02020603050405020304" pitchFamily="18" charset="0"/>
              <a:ea typeface="Times New Roman" panose="02020603050405020304" pitchFamily="18" charset="0"/>
            </a:endParaRPr>
          </a:p>
        </p:txBody>
      </p:sp>
      <p:sp>
        <p:nvSpPr>
          <p:cNvPr id="58" name="Text Box 86"/>
          <p:cNvSpPr txBox="1"/>
          <p:nvPr/>
        </p:nvSpPr>
        <p:spPr>
          <a:xfrm>
            <a:off x="9974164" y="4009908"/>
            <a:ext cx="672755" cy="327883"/>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effectLst/>
                <a:latin typeface="Times New Roman" panose="02020603050405020304" pitchFamily="18" charset="0"/>
                <a:ea typeface="Times New Roman" panose="02020603050405020304" pitchFamily="18" charset="0"/>
              </a:rPr>
              <a:t>FAIL</a:t>
            </a:r>
            <a:endParaRPr lang="en-US" sz="1600" dirty="0">
              <a:effectLst/>
              <a:latin typeface="Times New Roman" panose="02020603050405020304" pitchFamily="18" charset="0"/>
              <a:ea typeface="Times New Roman" panose="02020603050405020304" pitchFamily="18" charset="0"/>
            </a:endParaRPr>
          </a:p>
        </p:txBody>
      </p:sp>
      <p:sp>
        <p:nvSpPr>
          <p:cNvPr id="59" name="Text Box 79"/>
          <p:cNvSpPr txBox="1"/>
          <p:nvPr/>
        </p:nvSpPr>
        <p:spPr>
          <a:xfrm>
            <a:off x="7213139" y="4246341"/>
            <a:ext cx="2156460" cy="4572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Performance evaluation by simulation parameter check</a:t>
            </a: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p:txBody>
      </p:sp>
      <p:sp>
        <p:nvSpPr>
          <p:cNvPr id="60" name="Rectangle 59"/>
          <p:cNvSpPr/>
          <p:nvPr/>
        </p:nvSpPr>
        <p:spPr>
          <a:xfrm>
            <a:off x="6550458" y="3171673"/>
            <a:ext cx="3315331" cy="338554"/>
          </a:xfrm>
          <a:prstGeom prst="rect">
            <a:avLst/>
          </a:prstGeom>
        </p:spPr>
        <p:txBody>
          <a:bodyPr wrap="none">
            <a:spAutoFit/>
          </a:bodyPr>
          <a:lstStyle/>
          <a:p>
            <a:r>
              <a:rPr lang="en-US" sz="1600" dirty="0">
                <a:latin typeface="Times New Roman" panose="02020603050405020304" pitchFamily="18" charset="0"/>
                <a:ea typeface="Times New Roman" panose="02020603050405020304" pitchFamily="18" charset="0"/>
              </a:rPr>
              <a:t>Design Model of MIMO in 3D HFSS </a:t>
            </a:r>
            <a:endParaRPr lang="en-US" sz="1600" dirty="0">
              <a:effectLst/>
              <a:latin typeface="Times New Roman" panose="02020603050405020304" pitchFamily="18" charset="0"/>
              <a:ea typeface="Times New Roman" panose="02020603050405020304" pitchFamily="18" charset="0"/>
            </a:endParaRPr>
          </a:p>
        </p:txBody>
      </p:sp>
      <p:sp>
        <p:nvSpPr>
          <p:cNvPr id="61" name="Text Box 73"/>
          <p:cNvSpPr txBox="1"/>
          <p:nvPr/>
        </p:nvSpPr>
        <p:spPr>
          <a:xfrm>
            <a:off x="6394521" y="2417990"/>
            <a:ext cx="3627207" cy="28039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Introduce DGS Structure in Ground Plane</a:t>
            </a:r>
          </a:p>
        </p:txBody>
      </p:sp>
      <p:sp>
        <p:nvSpPr>
          <p:cNvPr id="65" name="Rectangle 64"/>
          <p:cNvSpPr/>
          <p:nvPr/>
        </p:nvSpPr>
        <p:spPr>
          <a:xfrm>
            <a:off x="2028864" y="5254065"/>
            <a:ext cx="2555508" cy="338554"/>
          </a:xfrm>
          <a:prstGeom prst="rect">
            <a:avLst/>
          </a:prstGeom>
        </p:spPr>
        <p:txBody>
          <a:bodyPr wrap="none">
            <a:spAutoFit/>
          </a:bodyPr>
          <a:lstStyle/>
          <a:p>
            <a:r>
              <a:rPr lang="en-US" sz="1600" smtClean="0">
                <a:latin typeface="Times New Roman" panose="02020603050405020304" pitchFamily="18" charset="0"/>
                <a:ea typeface="Times New Roman" panose="02020603050405020304" pitchFamily="18" charset="0"/>
              </a:rPr>
              <a:t>Finalize the Feeding Method</a:t>
            </a:r>
            <a:endParaRPr lang="en-US" sz="1600" dirty="0">
              <a:effectLst/>
              <a:latin typeface="Times New Roman" panose="02020603050405020304" pitchFamily="18" charset="0"/>
              <a:ea typeface="Times New Roman" panose="02020603050405020304" pitchFamily="18" charset="0"/>
            </a:endParaRPr>
          </a:p>
        </p:txBody>
      </p:sp>
      <p:sp>
        <p:nvSpPr>
          <p:cNvPr id="66" name="Rectangle 65"/>
          <p:cNvSpPr/>
          <p:nvPr/>
        </p:nvSpPr>
        <p:spPr>
          <a:xfrm>
            <a:off x="1622313" y="4503957"/>
            <a:ext cx="3571812" cy="338554"/>
          </a:xfrm>
          <a:prstGeom prst="rect">
            <a:avLst/>
          </a:prstGeom>
        </p:spPr>
        <p:txBody>
          <a:bodyPr wrap="none">
            <a:spAutoFit/>
          </a:bodyPr>
          <a:lstStyle/>
          <a:p>
            <a:r>
              <a:rPr lang="en-US" sz="1600" dirty="0">
                <a:latin typeface="Times New Roman" panose="02020603050405020304" pitchFamily="18" charset="0"/>
                <a:ea typeface="Times New Roman" panose="02020603050405020304" pitchFamily="18" charset="0"/>
              </a:rPr>
              <a:t>Calculation of Length of Radiating Patch</a:t>
            </a:r>
            <a:endParaRPr lang="en-US" sz="1600" dirty="0">
              <a:effectLst/>
              <a:latin typeface="Times New Roman" panose="02020603050405020304" pitchFamily="18" charset="0"/>
              <a:ea typeface="Times New Roman" panose="02020603050405020304" pitchFamily="18" charset="0"/>
            </a:endParaRPr>
          </a:p>
        </p:txBody>
      </p:sp>
      <p:sp>
        <p:nvSpPr>
          <p:cNvPr id="67" name="Rectangle 66"/>
          <p:cNvSpPr/>
          <p:nvPr/>
        </p:nvSpPr>
        <p:spPr>
          <a:xfrm>
            <a:off x="984035" y="3708884"/>
            <a:ext cx="4968027" cy="338554"/>
          </a:xfrm>
          <a:prstGeom prst="rect">
            <a:avLst/>
          </a:prstGeom>
        </p:spPr>
        <p:txBody>
          <a:bodyPr wrap="none">
            <a:spAutoFit/>
          </a:bodyPr>
          <a:lstStyle/>
          <a:p>
            <a:r>
              <a:rPr lang="en-US" sz="1600" dirty="0">
                <a:latin typeface="Times New Roman" panose="02020603050405020304" pitchFamily="18" charset="0"/>
                <a:ea typeface="Times New Roman" panose="02020603050405020304" pitchFamily="18" charset="0"/>
              </a:rPr>
              <a:t>Selection of Substrate with Dielectric Constant and height</a:t>
            </a:r>
            <a:endParaRPr lang="en-US" sz="1600" dirty="0">
              <a:effectLst/>
              <a:latin typeface="Times New Roman" panose="02020603050405020304" pitchFamily="18" charset="0"/>
              <a:ea typeface="Times New Roman" panose="02020603050405020304" pitchFamily="18" charset="0"/>
            </a:endParaRPr>
          </a:p>
        </p:txBody>
      </p:sp>
      <p:sp>
        <p:nvSpPr>
          <p:cNvPr id="68" name="Rectangle 67"/>
          <p:cNvSpPr/>
          <p:nvPr/>
        </p:nvSpPr>
        <p:spPr>
          <a:xfrm>
            <a:off x="2297443" y="2857039"/>
            <a:ext cx="2092239" cy="338554"/>
          </a:xfrm>
          <a:prstGeom prst="rect">
            <a:avLst/>
          </a:prstGeom>
        </p:spPr>
        <p:txBody>
          <a:bodyPr wrap="none">
            <a:spAutoFit/>
          </a:bodyPr>
          <a:lstStyle/>
          <a:p>
            <a:r>
              <a:rPr lang="en-US" sz="1600" dirty="0">
                <a:latin typeface="Times New Roman" panose="02020603050405020304" pitchFamily="18" charset="0"/>
                <a:ea typeface="Times New Roman" panose="02020603050405020304" pitchFamily="18" charset="0"/>
              </a:rPr>
              <a:t>Selection of Frequency</a:t>
            </a:r>
            <a:endParaRPr lang="en-US" sz="1600" dirty="0">
              <a:effectLst/>
              <a:latin typeface="Times New Roman" panose="02020603050405020304" pitchFamily="18" charset="0"/>
              <a:ea typeface="Times New Roman" panose="02020603050405020304" pitchFamily="18" charset="0"/>
            </a:endParaRPr>
          </a:p>
        </p:txBody>
      </p:sp>
      <p:sp>
        <p:nvSpPr>
          <p:cNvPr id="69" name="Rectangle 68"/>
          <p:cNvSpPr/>
          <p:nvPr/>
        </p:nvSpPr>
        <p:spPr>
          <a:xfrm>
            <a:off x="2904841" y="2025808"/>
            <a:ext cx="803553" cy="338554"/>
          </a:xfrm>
          <a:prstGeom prst="rect">
            <a:avLst/>
          </a:prstGeom>
        </p:spPr>
        <p:txBody>
          <a:bodyPr wrap="none">
            <a:spAutoFit/>
          </a:bodyPr>
          <a:lstStyle/>
          <a:p>
            <a:r>
              <a:rPr lang="en-US" sz="1600" dirty="0">
                <a:latin typeface="Times New Roman" panose="02020603050405020304" pitchFamily="18" charset="0"/>
                <a:ea typeface="Times New Roman" panose="02020603050405020304" pitchFamily="18" charset="0"/>
              </a:rPr>
              <a:t>START</a:t>
            </a:r>
            <a:endParaRPr lang="en-US" sz="1600" dirty="0">
              <a:effectLst/>
              <a:latin typeface="Times New Roman" panose="02020603050405020304" pitchFamily="18" charset="0"/>
              <a:ea typeface="Times New Roman" panose="02020603050405020304" pitchFamily="18" charset="0"/>
            </a:endParaRPr>
          </a:p>
        </p:txBody>
      </p:sp>
      <p:sp>
        <p:nvSpPr>
          <p:cNvPr id="70" name="Rectangle 69"/>
          <p:cNvSpPr/>
          <p:nvPr/>
        </p:nvSpPr>
        <p:spPr>
          <a:xfrm>
            <a:off x="579869" y="937556"/>
            <a:ext cx="7870423" cy="1323439"/>
          </a:xfrm>
          <a:prstGeom prst="rect">
            <a:avLst/>
          </a:prstGeom>
        </p:spPr>
        <p:txBody>
          <a:bodyPr wrap="square">
            <a:spAutoFit/>
          </a:bodyPr>
          <a:lstStyle/>
          <a:p>
            <a:r>
              <a:rPr lang="en-US" sz="4000" b="1" dirty="0">
                <a:solidFill>
                  <a:schemeClr val="bg1"/>
                </a:solidFill>
                <a:latin typeface="Algerian" panose="04020705040A02060702" pitchFamily="82" charset="0"/>
              </a:rPr>
              <a:t>FLOWCHART</a:t>
            </a:r>
            <a:br>
              <a:rPr lang="en-US" sz="4000" b="1" dirty="0">
                <a:solidFill>
                  <a:schemeClr val="bg1"/>
                </a:solidFill>
                <a:latin typeface="Algerian" panose="04020705040A02060702" pitchFamily="82" charset="0"/>
              </a:rPr>
            </a:br>
            <a:endParaRPr lang="en-US" sz="4000" dirty="0">
              <a:solidFill>
                <a:schemeClr val="bg1"/>
              </a:solidFill>
            </a:endParaRPr>
          </a:p>
        </p:txBody>
      </p:sp>
    </p:spTree>
    <p:extLst>
      <p:ext uri="{BB962C8B-B14F-4D97-AF65-F5344CB8AC3E}">
        <p14:creationId xmlns:p14="http://schemas.microsoft.com/office/powerpoint/2010/main" val="4522691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4218" y="3784479"/>
            <a:ext cx="8981895" cy="882742"/>
          </a:xfrm>
          <a:prstGeom prst="rect">
            <a:avLst/>
          </a:prstGeom>
        </p:spPr>
        <p:txBody>
          <a:bodyPr wrap="square">
            <a:spAutoFit/>
          </a:bodyPr>
          <a:lstStyle/>
          <a:p>
            <a:pPr marR="0" lvl="0" algn="just">
              <a:lnSpc>
                <a:spcPct val="107000"/>
              </a:lnSpc>
              <a:spcBef>
                <a:spcPts val="0"/>
              </a:spcBef>
              <a:spcAft>
                <a:spcPts val="800"/>
              </a:spcAft>
            </a:pPr>
            <a:r>
              <a:rPr lang="en-IN" sz="1600" dirty="0" smtClean="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In </a:t>
            </a:r>
            <a:r>
              <a:rPr lang="en-IN" sz="1600" dirty="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order to demonstrate the design of proposed antenna with a frequency range of 2.4GHz, Rogers RO3003 substrate with relative permittivity </a:t>
            </a:r>
            <a:r>
              <a:rPr lang="en-IN" sz="1600" dirty="0" err="1">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ε</a:t>
            </a:r>
            <a:r>
              <a:rPr lang="en-IN" sz="1600" baseline="-25000" dirty="0" err="1">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r</a:t>
            </a:r>
            <a:r>
              <a:rPr lang="en-IN" sz="1600" baseline="-25000" dirty="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1600" dirty="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 3, and thickness (h) = 6mm. By performing mathematical analysis</a:t>
            </a:r>
            <a:r>
              <a:rPr lang="en-IN" sz="1600" dirty="0" smtClean="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 the Length of Patch is calculated.</a:t>
            </a:r>
            <a:endParaRPr lang="en-US" sz="1400" dirty="0">
              <a:solidFill>
                <a:schemeClr val="accent1">
                  <a:lumMod val="75000"/>
                </a:schemeClr>
              </a:solidFill>
              <a:effectLst/>
              <a:latin typeface="Cambria" panose="020405030504060302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516312" y="3063729"/>
                <a:ext cx="1767214" cy="728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𝒂</m:t>
                      </m:r>
                      <m:r>
                        <a:rPr lang="en-US" sz="2000" b="1" i="0">
                          <a:latin typeface="Cambria Math" panose="02040503050406030204" pitchFamily="18" charset="0"/>
                        </a:rPr>
                        <m:t> = </m:t>
                      </m:r>
                      <m:f>
                        <m:fPr>
                          <m:ctrlPr>
                            <a:rPr lang="en-US" sz="2000" b="1" i="1">
                              <a:latin typeface="Cambria Math" panose="02040503050406030204" pitchFamily="18" charset="0"/>
                            </a:rPr>
                          </m:ctrlPr>
                        </m:fPr>
                        <m:num>
                          <m:r>
                            <a:rPr lang="en-US" sz="2000" b="1" i="0">
                              <a:latin typeface="Cambria Math" panose="02040503050406030204" pitchFamily="18" charset="0"/>
                            </a:rPr>
                            <m:t>𝟐</m:t>
                          </m:r>
                          <m:r>
                            <a:rPr lang="en-US" sz="2000" b="1" i="1">
                              <a:latin typeface="Cambria Math" panose="02040503050406030204" pitchFamily="18" charset="0"/>
                            </a:rPr>
                            <m:t>𝒄</m:t>
                          </m:r>
                        </m:num>
                        <m:den>
                          <m:r>
                            <a:rPr lang="en-US" sz="2000" b="1" i="0">
                              <a:latin typeface="Cambria Math" panose="02040503050406030204" pitchFamily="18" charset="0"/>
                            </a:rPr>
                            <m:t>𝟑</m:t>
                          </m:r>
                          <m:sSub>
                            <m:sSubPr>
                              <m:ctrlPr>
                                <a:rPr lang="en-US" sz="2000" b="1" i="1">
                                  <a:latin typeface="Cambria Math" panose="02040503050406030204" pitchFamily="18" charset="0"/>
                                </a:rPr>
                              </m:ctrlPr>
                            </m:sSubPr>
                            <m:e>
                              <m:r>
                                <a:rPr lang="en-US" sz="2000" b="1" i="1">
                                  <a:latin typeface="Cambria Math" panose="02040503050406030204" pitchFamily="18" charset="0"/>
                                </a:rPr>
                                <m:t>𝒇</m:t>
                              </m:r>
                            </m:e>
                            <m:sub>
                              <m:r>
                                <a:rPr lang="en-US" sz="2000" b="1" i="1">
                                  <a:latin typeface="Cambria Math" panose="02040503050406030204" pitchFamily="18" charset="0"/>
                                </a:rPr>
                                <m:t>𝒓</m:t>
                              </m:r>
                            </m:sub>
                          </m:sSub>
                          <m:rad>
                            <m:radPr>
                              <m:degHide m:val="on"/>
                              <m:ctrlPr>
                                <a:rPr lang="en-US" sz="2000" b="1" i="1">
                                  <a:latin typeface="Cambria Math" panose="02040503050406030204" pitchFamily="18" charset="0"/>
                                </a:rPr>
                              </m:ctrlPr>
                            </m:radPr>
                            <m:deg/>
                            <m:e>
                              <m:sSub>
                                <m:sSubPr>
                                  <m:ctrlPr>
                                    <a:rPr lang="en-US" sz="2000" b="1" i="1">
                                      <a:latin typeface="Cambria Math" panose="02040503050406030204" pitchFamily="18" charset="0"/>
                                    </a:rPr>
                                  </m:ctrlPr>
                                </m:sSubPr>
                                <m:e>
                                  <m:r>
                                    <a:rPr lang="en-US" sz="2000" b="1" i="0">
                                      <a:latin typeface="Cambria Math" panose="02040503050406030204" pitchFamily="18" charset="0"/>
                                    </a:rPr>
                                    <m:t>∈</m:t>
                                  </m:r>
                                </m:e>
                                <m:sub>
                                  <m:r>
                                    <a:rPr lang="en-US" sz="2000" b="1" i="1">
                                      <a:latin typeface="Cambria Math" panose="02040503050406030204" pitchFamily="18" charset="0"/>
                                    </a:rPr>
                                    <m:t>𝒓</m:t>
                                  </m:r>
                                </m:sub>
                              </m:sSub>
                            </m:e>
                          </m:rad>
                        </m:den>
                      </m:f>
                      <m:r>
                        <a:rPr lang="en-US" sz="2000" b="1" i="0">
                          <a:latin typeface="Cambria Math" panose="02040503050406030204" pitchFamily="18" charset="0"/>
                        </a:rPr>
                        <m:t> </m:t>
                      </m:r>
                    </m:oMath>
                  </m:oMathPara>
                </a14:m>
                <a:endParaRPr lang="en-US" sz="2000" b="1" dirty="0"/>
              </a:p>
            </p:txBody>
          </p:sp>
        </mc:Choice>
        <mc:Fallback xmlns="">
          <p:sp>
            <p:nvSpPr>
              <p:cNvPr id="5" name="Rectangle 4"/>
              <p:cNvSpPr>
                <a:spLocks noRot="1" noChangeAspect="1" noMove="1" noResize="1" noEditPoints="1" noAdjustHandles="1" noChangeArrowheads="1" noChangeShapeType="1" noTextEdit="1"/>
              </p:cNvSpPr>
              <p:nvPr/>
            </p:nvSpPr>
            <p:spPr>
              <a:xfrm>
                <a:off x="4516312" y="3063729"/>
                <a:ext cx="1767214" cy="72808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36369" y="4605341"/>
                <a:ext cx="2386294" cy="597023"/>
              </a:xfrm>
              <a:prstGeom prst="rect">
                <a:avLst/>
              </a:prstGeom>
            </p:spPr>
            <p:txBody>
              <a:bodyPr wrap="none">
                <a:spAutoFit/>
              </a:bodyPr>
              <a:lstStyle/>
              <a:p>
                <a14:m>
                  <m:oMath xmlns:m="http://schemas.openxmlformats.org/officeDocument/2006/math">
                    <m:r>
                      <a:rPr lang="en-US" sz="2000" b="1" i="1" smtClean="0">
                        <a:solidFill>
                          <a:schemeClr val="accent1">
                            <a:lumMod val="75000"/>
                          </a:schemeClr>
                        </a:solidFill>
                        <a:latin typeface="Cambria Math" panose="02040503050406030204" pitchFamily="18" charset="0"/>
                        <a:ea typeface="Cambria Math" panose="02040503050406030204" pitchFamily="18" charset="0"/>
                      </a:rPr>
                      <m:t>𝒂</m:t>
                    </m:r>
                    <m:r>
                      <a:rPr lang="en-US" sz="2000" b="1" i="1" smtClean="0">
                        <a:solidFill>
                          <a:schemeClr val="accent1">
                            <a:lumMod val="75000"/>
                          </a:schemeClr>
                        </a:solidFill>
                        <a:latin typeface="Cambria Math" panose="02040503050406030204" pitchFamily="18" charset="0"/>
                        <a:ea typeface="Cambria Math" panose="02040503050406030204" pitchFamily="18" charset="0"/>
                      </a:rPr>
                      <m:t> = </m:t>
                    </m:r>
                    <m:f>
                      <m:fPr>
                        <m:ctrlPr>
                          <a:rPr lang="en-US" sz="2000" b="1" i="1">
                            <a:solidFill>
                              <a:schemeClr val="accent1">
                                <a:lumMod val="75000"/>
                              </a:schemeClr>
                            </a:solidFill>
                            <a:latin typeface="Cambria Math" panose="02040503050406030204" pitchFamily="18" charset="0"/>
                            <a:ea typeface="Cambria Math" panose="02040503050406030204" pitchFamily="18" charset="0"/>
                          </a:rPr>
                        </m:ctrlPr>
                      </m:fPr>
                      <m:num>
                        <m:r>
                          <a:rPr lang="en-US" sz="2000" b="1" i="1">
                            <a:solidFill>
                              <a:schemeClr val="accent1">
                                <a:lumMod val="75000"/>
                              </a:schemeClr>
                            </a:solidFill>
                            <a:latin typeface="Cambria Math" panose="02040503050406030204" pitchFamily="18" charset="0"/>
                            <a:ea typeface="Cambria Math" panose="02040503050406030204" pitchFamily="18" charset="0"/>
                          </a:rPr>
                          <m:t>𝟐</m:t>
                        </m:r>
                        <m:r>
                          <a:rPr lang="en-US" sz="2000" b="1" i="1">
                            <a:solidFill>
                              <a:schemeClr val="accent1">
                                <a:lumMod val="75000"/>
                              </a:schemeClr>
                            </a:solidFill>
                            <a:latin typeface="Cambria Math" panose="02040503050406030204" pitchFamily="18" charset="0"/>
                            <a:ea typeface="Cambria Math" panose="02040503050406030204" pitchFamily="18" charset="0"/>
                          </a:rPr>
                          <m:t>∗</m:t>
                        </m:r>
                        <m:r>
                          <a:rPr lang="en-US" sz="2000" b="1" i="1">
                            <a:solidFill>
                              <a:schemeClr val="accent1">
                                <a:lumMod val="75000"/>
                              </a:schemeClr>
                            </a:solidFill>
                            <a:latin typeface="Cambria Math" panose="02040503050406030204" pitchFamily="18" charset="0"/>
                            <a:ea typeface="Cambria Math" panose="02040503050406030204" pitchFamily="18" charset="0"/>
                          </a:rPr>
                          <m:t>𝟑</m:t>
                        </m:r>
                        <m:r>
                          <a:rPr lang="en-US" sz="2000" b="1" i="1">
                            <a:solidFill>
                              <a:schemeClr val="accent1">
                                <a:lumMod val="75000"/>
                              </a:schemeClr>
                            </a:solidFill>
                            <a:latin typeface="Cambria Math" panose="02040503050406030204" pitchFamily="18" charset="0"/>
                            <a:ea typeface="Cambria Math" panose="02040503050406030204" pitchFamily="18" charset="0"/>
                          </a:rPr>
                          <m:t>∗</m:t>
                        </m:r>
                        <m:sSup>
                          <m:sSupPr>
                            <m:ctrlPr>
                              <a:rPr lang="en-US" sz="2000" b="1" i="1">
                                <a:solidFill>
                                  <a:schemeClr val="accent1">
                                    <a:lumMod val="75000"/>
                                  </a:schemeClr>
                                </a:solidFill>
                                <a:latin typeface="Cambria Math" panose="02040503050406030204" pitchFamily="18" charset="0"/>
                                <a:ea typeface="Cambria Math" panose="02040503050406030204" pitchFamily="18" charset="0"/>
                              </a:rPr>
                            </m:ctrlPr>
                          </m:sSupPr>
                          <m:e>
                            <m:r>
                              <a:rPr lang="en-US" sz="2000" b="1" i="1">
                                <a:solidFill>
                                  <a:schemeClr val="accent1">
                                    <a:lumMod val="75000"/>
                                  </a:schemeClr>
                                </a:solidFill>
                                <a:latin typeface="Cambria Math" panose="02040503050406030204" pitchFamily="18" charset="0"/>
                                <a:ea typeface="Cambria Math" panose="02040503050406030204" pitchFamily="18" charset="0"/>
                              </a:rPr>
                              <m:t>𝟏𝟎</m:t>
                            </m:r>
                          </m:e>
                          <m:sup>
                            <m:r>
                              <a:rPr lang="en-US" sz="2000" b="1" i="1">
                                <a:solidFill>
                                  <a:schemeClr val="accent1">
                                    <a:lumMod val="75000"/>
                                  </a:schemeClr>
                                </a:solidFill>
                                <a:latin typeface="Cambria Math" panose="02040503050406030204" pitchFamily="18" charset="0"/>
                                <a:ea typeface="Cambria Math" panose="02040503050406030204" pitchFamily="18" charset="0"/>
                              </a:rPr>
                              <m:t>𝟖</m:t>
                            </m:r>
                          </m:sup>
                        </m:sSup>
                      </m:num>
                      <m:den>
                        <m:r>
                          <a:rPr lang="en-US" sz="2000" b="1" i="1">
                            <a:solidFill>
                              <a:schemeClr val="accent1">
                                <a:lumMod val="75000"/>
                              </a:schemeClr>
                            </a:solidFill>
                            <a:latin typeface="Cambria Math" panose="02040503050406030204" pitchFamily="18" charset="0"/>
                            <a:ea typeface="Cambria Math" panose="02040503050406030204" pitchFamily="18" charset="0"/>
                          </a:rPr>
                          <m:t>𝟑</m:t>
                        </m:r>
                        <m:r>
                          <a:rPr lang="en-US" sz="2000" b="1" i="1">
                            <a:solidFill>
                              <a:schemeClr val="accent1">
                                <a:lumMod val="75000"/>
                              </a:schemeClr>
                            </a:solidFill>
                            <a:latin typeface="Cambria Math" panose="02040503050406030204" pitchFamily="18" charset="0"/>
                            <a:ea typeface="Cambria Math" panose="02040503050406030204" pitchFamily="18" charset="0"/>
                          </a:rPr>
                          <m:t>∗</m:t>
                        </m:r>
                        <m:r>
                          <a:rPr lang="en-US" sz="2000" b="1" i="1">
                            <a:solidFill>
                              <a:schemeClr val="accent1">
                                <a:lumMod val="75000"/>
                              </a:schemeClr>
                            </a:solidFill>
                            <a:latin typeface="Cambria Math" panose="02040503050406030204" pitchFamily="18" charset="0"/>
                            <a:ea typeface="Cambria Math" panose="02040503050406030204" pitchFamily="18" charset="0"/>
                          </a:rPr>
                          <m:t>𝟐</m:t>
                        </m:r>
                        <m:r>
                          <a:rPr lang="en-US" sz="2000" b="1" i="1">
                            <a:solidFill>
                              <a:schemeClr val="accent1">
                                <a:lumMod val="75000"/>
                              </a:schemeClr>
                            </a:solidFill>
                            <a:latin typeface="Cambria Math" panose="02040503050406030204" pitchFamily="18" charset="0"/>
                            <a:ea typeface="Cambria Math" panose="02040503050406030204" pitchFamily="18" charset="0"/>
                          </a:rPr>
                          <m:t>.</m:t>
                        </m:r>
                        <m:r>
                          <a:rPr lang="en-US" sz="2000" b="1" i="1">
                            <a:solidFill>
                              <a:schemeClr val="accent1">
                                <a:lumMod val="75000"/>
                              </a:schemeClr>
                            </a:solidFill>
                            <a:latin typeface="Cambria Math" panose="02040503050406030204" pitchFamily="18" charset="0"/>
                            <a:ea typeface="Cambria Math" panose="02040503050406030204" pitchFamily="18" charset="0"/>
                          </a:rPr>
                          <m:t>𝟒</m:t>
                        </m:r>
                        <m:r>
                          <a:rPr lang="en-US" sz="2000" b="1" i="1">
                            <a:solidFill>
                              <a:schemeClr val="accent1">
                                <a:lumMod val="75000"/>
                              </a:schemeClr>
                            </a:solidFill>
                            <a:latin typeface="Cambria Math" panose="02040503050406030204" pitchFamily="18" charset="0"/>
                            <a:ea typeface="Cambria Math" panose="02040503050406030204" pitchFamily="18" charset="0"/>
                          </a:rPr>
                          <m:t>∗</m:t>
                        </m:r>
                        <m:sSup>
                          <m:sSupPr>
                            <m:ctrlPr>
                              <a:rPr lang="en-US" sz="2000" b="1" i="1">
                                <a:solidFill>
                                  <a:schemeClr val="accent1">
                                    <a:lumMod val="75000"/>
                                  </a:schemeClr>
                                </a:solidFill>
                                <a:latin typeface="Cambria Math" panose="02040503050406030204" pitchFamily="18" charset="0"/>
                                <a:ea typeface="Cambria Math" panose="02040503050406030204" pitchFamily="18" charset="0"/>
                              </a:rPr>
                            </m:ctrlPr>
                          </m:sSupPr>
                          <m:e>
                            <m:r>
                              <a:rPr lang="en-US" sz="2000" b="1" i="1">
                                <a:solidFill>
                                  <a:schemeClr val="accent1">
                                    <a:lumMod val="75000"/>
                                  </a:schemeClr>
                                </a:solidFill>
                                <a:latin typeface="Cambria Math" panose="02040503050406030204" pitchFamily="18" charset="0"/>
                                <a:ea typeface="Cambria Math" panose="02040503050406030204" pitchFamily="18" charset="0"/>
                              </a:rPr>
                              <m:t>𝟏𝟎</m:t>
                            </m:r>
                          </m:e>
                          <m:sup>
                            <m:r>
                              <a:rPr lang="en-US" sz="2000" b="1" i="1">
                                <a:solidFill>
                                  <a:schemeClr val="accent1">
                                    <a:lumMod val="75000"/>
                                  </a:schemeClr>
                                </a:solidFill>
                                <a:latin typeface="Cambria Math" panose="02040503050406030204" pitchFamily="18" charset="0"/>
                                <a:ea typeface="Cambria Math" panose="02040503050406030204" pitchFamily="18" charset="0"/>
                              </a:rPr>
                              <m:t>𝟗</m:t>
                            </m:r>
                          </m:sup>
                        </m:sSup>
                        <m:rad>
                          <m:radPr>
                            <m:degHide m:val="on"/>
                            <m:ctrlPr>
                              <a:rPr lang="en-US" sz="2000" b="1" i="1">
                                <a:solidFill>
                                  <a:schemeClr val="accent1">
                                    <a:lumMod val="75000"/>
                                  </a:schemeClr>
                                </a:solidFill>
                                <a:latin typeface="Cambria Math" panose="02040503050406030204" pitchFamily="18" charset="0"/>
                                <a:ea typeface="Cambria Math" panose="02040503050406030204" pitchFamily="18" charset="0"/>
                              </a:rPr>
                            </m:ctrlPr>
                          </m:radPr>
                          <m:deg/>
                          <m:e>
                            <m:r>
                              <a:rPr lang="en-US" sz="2000" b="1" i="1">
                                <a:solidFill>
                                  <a:schemeClr val="accent1">
                                    <a:lumMod val="75000"/>
                                  </a:schemeClr>
                                </a:solidFill>
                                <a:latin typeface="Cambria Math" panose="02040503050406030204" pitchFamily="18" charset="0"/>
                                <a:ea typeface="Cambria Math" panose="02040503050406030204" pitchFamily="18" charset="0"/>
                              </a:rPr>
                              <m:t>𝟑</m:t>
                            </m:r>
                          </m:e>
                        </m:rad>
                      </m:den>
                    </m:f>
                  </m:oMath>
                </a14:m>
                <a:r>
                  <a:rPr lang="en-US" sz="2000" i="1" dirty="0" smtClean="0">
                    <a:solidFill>
                      <a:schemeClr val="accent1">
                        <a:lumMod val="75000"/>
                      </a:schemeClr>
                    </a:solidFill>
                    <a:latin typeface="Cambria Math" panose="02040503050406030204" pitchFamily="18" charset="0"/>
                    <a:ea typeface="Cambria Math" panose="02040503050406030204" pitchFamily="18" charset="0"/>
                  </a:rPr>
                  <a:t> mm</a:t>
                </a:r>
                <a:endParaRPr lang="en-US" sz="2000" i="1" dirty="0">
                  <a:solidFill>
                    <a:schemeClr val="accent1">
                      <a:lumMod val="75000"/>
                    </a:schemeClr>
                  </a:solidFill>
                  <a:latin typeface="Cambria Math" panose="02040503050406030204" pitchFamily="18" charset="0"/>
                  <a:ea typeface="Cambria Math" panose="020405030504060302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836369" y="4605341"/>
                <a:ext cx="2386294" cy="597023"/>
              </a:xfrm>
              <a:prstGeom prst="rect">
                <a:avLst/>
              </a:prstGeom>
              <a:blipFill rotWithShape="0">
                <a:blip r:embed="rId3"/>
                <a:stretch>
                  <a:fillRect r="-1786" b="-3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311654" y="4703970"/>
                <a:ext cx="15701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ea typeface="Cambria Math" panose="02040503050406030204" pitchFamily="18" charset="0"/>
                        </a:rPr>
                        <m:t>≈</m:t>
                      </m:r>
                      <m:r>
                        <a:rPr lang="en-US" sz="2400" b="1" i="0" smtClean="0">
                          <a:solidFill>
                            <a:schemeClr val="accent1">
                              <a:lumMod val="75000"/>
                            </a:schemeClr>
                          </a:solidFill>
                          <a:latin typeface="Cambria Math" panose="02040503050406030204" pitchFamily="18" charset="0"/>
                          <a:ea typeface="Cambria Math" panose="02040503050406030204" pitchFamily="18" charset="0"/>
                        </a:rPr>
                        <m:t>𝟒𝟖</m:t>
                      </m:r>
                      <m:r>
                        <a:rPr lang="en-US" sz="2400" b="1" i="0">
                          <a:latin typeface="Cambria Math" panose="02040503050406030204" pitchFamily="18" charset="0"/>
                          <a:ea typeface="Cambria Math" panose="02040503050406030204" pitchFamily="18" charset="0"/>
                        </a:rPr>
                        <m:t> </m:t>
                      </m:r>
                      <m:r>
                        <a:rPr lang="en-US" sz="2400" b="1" i="1" smtClean="0">
                          <a:solidFill>
                            <a:schemeClr val="accent1">
                              <a:lumMod val="75000"/>
                            </a:schemeClr>
                          </a:solidFill>
                          <a:latin typeface="Cambria Math" panose="02040503050406030204" pitchFamily="18" charset="0"/>
                          <a:ea typeface="Cambria Math" panose="02040503050406030204" pitchFamily="18" charset="0"/>
                        </a:rPr>
                        <m:t>𝒎𝒎</m:t>
                      </m:r>
                    </m:oMath>
                  </m:oMathPara>
                </a14:m>
                <a:endParaRPr lang="en-US" sz="2400" b="1" dirty="0">
                  <a:solidFill>
                    <a:schemeClr val="accent1">
                      <a:lumMod val="75000"/>
                    </a:schemeClr>
                  </a:solidFill>
                  <a:latin typeface="Cambria Math" panose="02040503050406030204" pitchFamily="18" charset="0"/>
                  <a:ea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311654" y="4703970"/>
                <a:ext cx="1570173" cy="461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54517" y="5202364"/>
                <a:ext cx="6799229" cy="721864"/>
              </a:xfrm>
              <a:prstGeom prst="rect">
                <a:avLst/>
              </a:prstGeom>
            </p:spPr>
            <p:txBody>
              <a:bodyPr wrap="square">
                <a:spAutoFit/>
              </a:bodyPr>
              <a:lstStyle/>
              <a:p>
                <a:pPr>
                  <a:lnSpc>
                    <a:spcPct val="107000"/>
                  </a:lnSpc>
                  <a:spcAft>
                    <a:spcPts val="800"/>
                  </a:spcAft>
                </a:pPr>
                <a:r>
                  <a:rPr lang="en-IN" sz="1600" dirty="0" smtClean="0">
                    <a:solidFill>
                      <a:schemeClr val="accent1">
                        <a:lumMod val="75000"/>
                      </a:schemeClr>
                    </a:solidFill>
                    <a:latin typeface="Times New Roman" panose="02020603050405020304" pitchFamily="18" charset="0"/>
                    <a:ea typeface="Times New Roman" panose="02020603050405020304" pitchFamily="18" charset="0"/>
                  </a:rPr>
                  <a:t>where: </a:t>
                </a:r>
                <a:endParaRPr lang="en-US" sz="1600" dirty="0">
                  <a:solidFill>
                    <a:schemeClr val="accent1">
                      <a:lumMod val="75000"/>
                    </a:schemeClr>
                  </a:solidFill>
                  <a:effectLst/>
                  <a:latin typeface="Times New Roman" panose="02020603050405020304" pitchFamily="18" charset="0"/>
                  <a:ea typeface="Times New Roman" panose="02020603050405020304" pitchFamily="18" charset="0"/>
                </a:endParaRPr>
              </a:p>
              <a:p>
                <a:pPr algn="just">
                  <a:lnSpc>
                    <a:spcPct val="107000"/>
                  </a:lnSpc>
                  <a:spcAft>
                    <a:spcPts val="800"/>
                  </a:spcAft>
                </a:pPr>
                <a14:m>
                  <m:oMath xmlns:m="http://schemas.openxmlformats.org/officeDocument/2006/math">
                    <m:sSub>
                      <m:sSubPr>
                        <m:ctrlPr>
                          <a:rPr lang="en-US" sz="1600" i="1">
                            <a:solidFill>
                              <a:schemeClr val="accent1">
                                <a:lumMod val="75000"/>
                              </a:schemeClr>
                            </a:solidFill>
                            <a:effectLst/>
                            <a:latin typeface="Cambria Math" panose="02040503050406030204" pitchFamily="18" charset="0"/>
                            <a:ea typeface="Times New Roman" panose="02020603050405020304" pitchFamily="18" charset="0"/>
                          </a:rPr>
                        </m:ctrlPr>
                      </m:sSubPr>
                      <m:e>
                        <m:r>
                          <a:rPr lang="en-IN" sz="1600" i="1">
                            <a:solidFill>
                              <a:schemeClr val="accent1">
                                <a:lumMod val="75000"/>
                              </a:schemeClr>
                            </a:solidFill>
                            <a:effectLst/>
                            <a:latin typeface="Cambria Math" panose="02040503050406030204" pitchFamily="18" charset="0"/>
                            <a:ea typeface="Times New Roman" panose="02020603050405020304" pitchFamily="18" charset="0"/>
                          </a:rPr>
                          <m:t>𝑓</m:t>
                        </m:r>
                      </m:e>
                      <m:sub>
                        <m:r>
                          <a:rPr lang="en-IN" sz="1600" i="1">
                            <a:solidFill>
                              <a:schemeClr val="accent1">
                                <a:lumMod val="75000"/>
                              </a:schemeClr>
                            </a:solidFill>
                            <a:effectLst/>
                            <a:latin typeface="Cambria Math" panose="02040503050406030204" pitchFamily="18" charset="0"/>
                            <a:ea typeface="Times New Roman" panose="02020603050405020304" pitchFamily="18" charset="0"/>
                          </a:rPr>
                          <m:t>𝑟</m:t>
                        </m:r>
                      </m:sub>
                    </m:sSub>
                  </m:oMath>
                </a14:m>
                <a:r>
                  <a:rPr lang="en-IN" sz="1600" dirty="0">
                    <a:solidFill>
                      <a:schemeClr val="accent1">
                        <a:lumMod val="75000"/>
                      </a:schemeClr>
                    </a:solidFill>
                    <a:effectLst/>
                    <a:latin typeface="Times New Roman" panose="02020603050405020304" pitchFamily="18" charset="0"/>
                    <a:ea typeface="Times New Roman" panose="02020603050405020304" pitchFamily="18" charset="0"/>
                  </a:rPr>
                  <a:t> = Operating frequency,  </a:t>
                </a:r>
                <a:r>
                  <a:rPr lang="en-IN" sz="1600" dirty="0" err="1">
                    <a:solidFill>
                      <a:schemeClr val="accent1">
                        <a:lumMod val="75000"/>
                      </a:schemeClr>
                    </a:solidFill>
                    <a:effectLst/>
                    <a:latin typeface="Times New Roman" panose="02020603050405020304" pitchFamily="18" charset="0"/>
                    <a:ea typeface="Times New Roman" panose="02020603050405020304" pitchFamily="18" charset="0"/>
                  </a:rPr>
                  <a:t>ε</a:t>
                </a:r>
                <a:r>
                  <a:rPr lang="en-IN" sz="1600" baseline="-25000" dirty="0" err="1">
                    <a:solidFill>
                      <a:schemeClr val="accent1">
                        <a:lumMod val="75000"/>
                      </a:schemeClr>
                    </a:solidFill>
                    <a:effectLst/>
                    <a:latin typeface="Times New Roman" panose="02020603050405020304" pitchFamily="18" charset="0"/>
                    <a:ea typeface="Times New Roman" panose="02020603050405020304" pitchFamily="18" charset="0"/>
                  </a:rPr>
                  <a:t>r</a:t>
                </a:r>
                <a:r>
                  <a:rPr lang="en-IN" sz="1600" dirty="0">
                    <a:solidFill>
                      <a:schemeClr val="accent1">
                        <a:lumMod val="75000"/>
                      </a:schemeClr>
                    </a:solidFill>
                    <a:effectLst/>
                    <a:latin typeface="Times New Roman" panose="02020603050405020304" pitchFamily="18" charset="0"/>
                    <a:ea typeface="Times New Roman" panose="02020603050405020304" pitchFamily="18" charset="0"/>
                  </a:rPr>
                  <a:t> = Permittivity of the dielectric,  a = Patch’s length  </a:t>
                </a:r>
                <a:endParaRPr lang="en-US" sz="1600" dirty="0">
                  <a:solidFill>
                    <a:schemeClr val="accent1">
                      <a:lumMod val="75000"/>
                    </a:schemeClr>
                  </a:solidFill>
                  <a:effectLst/>
                  <a:latin typeface="Times New Roman" panose="02020603050405020304" pitchFamily="18" charset="0"/>
                  <a:ea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654517" y="5202364"/>
                <a:ext cx="6799229" cy="721864"/>
              </a:xfrm>
              <a:prstGeom prst="rect">
                <a:avLst/>
              </a:prstGeom>
              <a:blipFill rotWithShape="0">
                <a:blip r:embed="rId5"/>
                <a:stretch>
                  <a:fillRect l="-448" t="-2521" b="-7563"/>
                </a:stretch>
              </a:blipFill>
            </p:spPr>
            <p:txBody>
              <a:bodyPr/>
              <a:lstStyle/>
              <a:p>
                <a:r>
                  <a:rPr lang="en-US">
                    <a:noFill/>
                  </a:rPr>
                  <a:t> </a:t>
                </a:r>
              </a:p>
            </p:txBody>
          </p:sp>
        </mc:Fallback>
      </mc:AlternateContent>
      <p:sp>
        <p:nvSpPr>
          <p:cNvPr id="10" name="TextBox 9"/>
          <p:cNvSpPr txBox="1"/>
          <p:nvPr/>
        </p:nvSpPr>
        <p:spPr>
          <a:xfrm>
            <a:off x="593926" y="6049847"/>
            <a:ext cx="11379200" cy="369332"/>
          </a:xfrm>
          <a:prstGeom prst="rect">
            <a:avLst/>
          </a:prstGeom>
          <a:noFill/>
        </p:spPr>
        <p:txBody>
          <a:bodyPr wrap="square" rtlCol="0">
            <a:spAutoFit/>
          </a:bodyPr>
          <a:lstStyle/>
          <a:p>
            <a:r>
              <a:rPr lang="en-US" b="1" dirty="0" smtClean="0">
                <a:solidFill>
                  <a:schemeClr val="accent1">
                    <a:lumMod val="75000"/>
                  </a:schemeClr>
                </a:solidFill>
                <a:latin typeface="Times New Roman" panose="02020603050405020304" pitchFamily="18" charset="0"/>
                <a:cs typeface="Times New Roman" panose="02020603050405020304" pitchFamily="18" charset="0"/>
              </a:rPr>
              <a:t>While designing, we have used Patch’s length(a) = 37.9 mm as we get good result using this value.</a:t>
            </a:r>
            <a:endParaRPr lang="en-US"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581192" y="702156"/>
            <a:ext cx="11029616" cy="1013800"/>
          </a:xfrm>
        </p:spPr>
        <p:txBody>
          <a:bodyPr>
            <a:normAutofit/>
          </a:bodyPr>
          <a:lstStyle/>
          <a:p>
            <a:r>
              <a:rPr lang="en-US" sz="4000" b="1" dirty="0" smtClean="0">
                <a:latin typeface="Algerian" panose="04020705040A02060702" pitchFamily="82" charset="0"/>
              </a:rPr>
              <a:t>MATHEMATICAL CALCULATION</a:t>
            </a:r>
            <a:endParaRPr lang="en-US" sz="4000" b="1"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2" name="Rectangle 1"/>
              <p:cNvSpPr/>
              <p:nvPr/>
            </p:nvSpPr>
            <p:spPr>
              <a:xfrm>
                <a:off x="4523690" y="2159964"/>
                <a:ext cx="1522340" cy="6737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𝒓</m:t>
                          </m:r>
                        </m:sub>
                      </m:sSub>
                      <m:r>
                        <a:rPr lang="en-US" b="0" i="0">
                          <a:latin typeface="Cambria Math" panose="02040503050406030204" pitchFamily="18" charset="0"/>
                        </a:rPr>
                        <m:t> = </m:t>
                      </m:r>
                      <m:f>
                        <m:fPr>
                          <m:ctrlPr>
                            <a:rPr lang="en-US" b="0" i="1">
                              <a:latin typeface="Cambria Math" panose="02040503050406030204" pitchFamily="18" charset="0"/>
                            </a:rPr>
                          </m:ctrlPr>
                        </m:fPr>
                        <m:num>
                          <m:r>
                            <a:rPr lang="en-US" b="0" i="0">
                              <a:latin typeface="Cambria Math" panose="02040503050406030204" pitchFamily="18" charset="0"/>
                            </a:rPr>
                            <m:t>2</m:t>
                          </m:r>
                          <m:r>
                            <a:rPr lang="en-US" b="1" i="1">
                              <a:latin typeface="Cambria Math" panose="02040503050406030204" pitchFamily="18" charset="0"/>
                            </a:rPr>
                            <m:t>𝒄</m:t>
                          </m:r>
                        </m:num>
                        <m:den>
                          <m:r>
                            <a:rPr lang="en-US" b="0" i="0">
                              <a:latin typeface="Cambria Math" panose="02040503050406030204" pitchFamily="18" charset="0"/>
                            </a:rPr>
                            <m:t>3</m:t>
                          </m:r>
                          <m:r>
                            <a:rPr lang="en-US" b="1" i="1">
                              <a:latin typeface="Cambria Math" panose="02040503050406030204" pitchFamily="18" charset="0"/>
                            </a:rPr>
                            <m:t>𝒂</m:t>
                          </m:r>
                          <m:rad>
                            <m:radPr>
                              <m:degHide m:val="on"/>
                              <m:ctrlPr>
                                <a:rPr lang="en-US" b="1" i="1">
                                  <a:latin typeface="Cambria Math" panose="02040503050406030204" pitchFamily="18" charset="0"/>
                                </a:rPr>
                              </m:ctrlPr>
                            </m:radPr>
                            <m:deg/>
                            <m:e>
                              <m:sSub>
                                <m:sSubPr>
                                  <m:ctrlPr>
                                    <a:rPr lang="en-US" b="1" i="1">
                                      <a:latin typeface="Cambria Math" panose="02040503050406030204" pitchFamily="18" charset="0"/>
                                    </a:rPr>
                                  </m:ctrlPr>
                                </m:sSubPr>
                                <m:e>
                                  <m:r>
                                    <a:rPr lang="en-US" b="1" i="1">
                                      <a:latin typeface="Cambria Math" panose="02040503050406030204" pitchFamily="18" charset="0"/>
                                    </a:rPr>
                                    <m:t>𝜺</m:t>
                                  </m:r>
                                </m:e>
                                <m:sub>
                                  <m:r>
                                    <a:rPr lang="en-US" b="1" i="1">
                                      <a:latin typeface="Cambria Math" panose="02040503050406030204" pitchFamily="18" charset="0"/>
                                    </a:rPr>
                                    <m:t>𝒓</m:t>
                                  </m:r>
                                </m:sub>
                              </m:sSub>
                            </m:e>
                          </m:rad>
                        </m:den>
                      </m:f>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23690" y="2159964"/>
                <a:ext cx="1522340" cy="673774"/>
              </a:xfrm>
              <a:prstGeom prst="rect">
                <a:avLst/>
              </a:prstGeom>
              <a:blipFill rotWithShape="0">
                <a:blip r:embed="rId6"/>
                <a:stretch>
                  <a:fillRect/>
                </a:stretch>
              </a:blipFill>
            </p:spPr>
            <p:txBody>
              <a:bodyPr/>
              <a:lstStyle/>
              <a:p>
                <a:r>
                  <a:rPr lang="en-US">
                    <a:noFill/>
                  </a:rPr>
                  <a:t> </a:t>
                </a:r>
              </a:p>
            </p:txBody>
          </p:sp>
        </mc:Fallback>
      </mc:AlternateContent>
      <p:cxnSp>
        <p:nvCxnSpPr>
          <p:cNvPr id="13" name="Straight Connector 12"/>
          <p:cNvCxnSpPr/>
          <p:nvPr/>
        </p:nvCxnSpPr>
        <p:spPr>
          <a:xfrm flipV="1">
            <a:off x="7453746" y="2484585"/>
            <a:ext cx="2244436" cy="9237"/>
          </a:xfrm>
          <a:prstGeom prst="line">
            <a:avLst/>
          </a:prstGeom>
          <a:ln w="19050">
            <a:solidFill>
              <a:schemeClr val="tx2"/>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10073506" y="2251708"/>
            <a:ext cx="701964"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597834" y="1871189"/>
            <a:ext cx="4227310" cy="338554"/>
          </a:xfrm>
          <a:prstGeom prst="rect">
            <a:avLst/>
          </a:prstGeom>
          <a:noFill/>
        </p:spPr>
        <p:txBody>
          <a:bodyPr wrap="square" rtlCol="0">
            <a:spAutoFit/>
          </a:bodyPr>
          <a:lstStyle/>
          <a:p>
            <a:r>
              <a:rPr lang="en-US" sz="1600" dirty="0" smtClean="0">
                <a:solidFill>
                  <a:schemeClr val="accent1">
                    <a:lumMod val="75000"/>
                  </a:schemeClr>
                </a:solidFill>
                <a:latin typeface="Times New Roman" panose="02020603050405020304" pitchFamily="18" charset="0"/>
                <a:cs typeface="Times New Roman" panose="02020603050405020304" pitchFamily="18" charset="0"/>
              </a:rPr>
              <a:t>Resonance </a:t>
            </a:r>
            <a:r>
              <a:rPr lang="en-US" sz="1600" dirty="0">
                <a:solidFill>
                  <a:schemeClr val="accent1">
                    <a:lumMod val="75000"/>
                  </a:schemeClr>
                </a:solidFill>
                <a:latin typeface="Times New Roman" panose="02020603050405020304" pitchFamily="18" charset="0"/>
                <a:cs typeface="Times New Roman" panose="02020603050405020304" pitchFamily="18" charset="0"/>
              </a:rPr>
              <a:t>frequency is </a:t>
            </a:r>
            <a:r>
              <a:rPr lang="en-US" sz="1600" dirty="0" smtClean="0">
                <a:solidFill>
                  <a:schemeClr val="accent1">
                    <a:lumMod val="75000"/>
                  </a:schemeClr>
                </a:solidFill>
                <a:latin typeface="Times New Roman" panose="02020603050405020304" pitchFamily="18" charset="0"/>
                <a:cs typeface="Times New Roman" panose="02020603050405020304" pitchFamily="18" charset="0"/>
              </a:rPr>
              <a:t>given-</a:t>
            </a:r>
            <a:endParaRPr lang="en-US" sz="1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581192" y="2765086"/>
            <a:ext cx="2868093" cy="338041"/>
          </a:xfrm>
          <a:prstGeom prst="rect">
            <a:avLst/>
          </a:prstGeom>
        </p:spPr>
        <p:txBody>
          <a:bodyPr wrap="none">
            <a:spAutoFit/>
          </a:bodyPr>
          <a:lstStyle/>
          <a:p>
            <a:pPr>
              <a:lnSpc>
                <a:spcPct val="107000"/>
              </a:lnSpc>
              <a:spcAft>
                <a:spcPts val="800"/>
              </a:spcAft>
            </a:pPr>
            <a:r>
              <a:rPr lang="en-US" sz="1600" dirty="0">
                <a:solidFill>
                  <a:schemeClr val="accent1">
                    <a:lumMod val="75000"/>
                  </a:schemeClr>
                </a:solidFill>
                <a:latin typeface="Times New Roman" panose="02020603050405020304" pitchFamily="18" charset="0"/>
                <a:ea typeface="Times New Roman" panose="02020603050405020304" pitchFamily="18" charset="0"/>
              </a:rPr>
              <a:t>From above equation (1) we get,</a:t>
            </a:r>
            <a:endParaRPr lang="en-US" sz="16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sp>
        <p:nvSpPr>
          <p:cNvPr id="19" name="Isosceles Triangle 18"/>
          <p:cNvSpPr/>
          <p:nvPr/>
        </p:nvSpPr>
        <p:spPr>
          <a:xfrm>
            <a:off x="9304655" y="3791813"/>
            <a:ext cx="2811780" cy="1981200"/>
          </a:xfrm>
          <a:prstGeom prst="triangl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Arc 19"/>
          <p:cNvSpPr/>
          <p:nvPr/>
        </p:nvSpPr>
        <p:spPr>
          <a:xfrm>
            <a:off x="9304655" y="5517054"/>
            <a:ext cx="373380" cy="50292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Arc 20"/>
          <p:cNvSpPr/>
          <p:nvPr/>
        </p:nvSpPr>
        <p:spPr>
          <a:xfrm rot="16200000">
            <a:off x="11753850" y="5459298"/>
            <a:ext cx="373380" cy="502920"/>
          </a:xfrm>
          <a:prstGeom prst="arc">
            <a:avLst>
              <a:gd name="adj1" fmla="val 15411959"/>
              <a:gd name="adj2" fmla="val 25494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Text Box 259"/>
          <p:cNvSpPr txBox="1"/>
          <p:nvPr/>
        </p:nvSpPr>
        <p:spPr>
          <a:xfrm>
            <a:off x="11327014" y="5266116"/>
            <a:ext cx="403860" cy="297180"/>
          </a:xfrm>
          <a:prstGeom prst="rect">
            <a:avLst/>
          </a:prstGeom>
          <a:solidFill>
            <a:schemeClr val="accent2">
              <a:lumMod val="60000"/>
              <a:lumOff val="4000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rPr>
              <a:t>60°</a:t>
            </a:r>
          </a:p>
        </p:txBody>
      </p:sp>
      <p:sp>
        <p:nvSpPr>
          <p:cNvPr id="23" name="Text Box 259"/>
          <p:cNvSpPr txBox="1"/>
          <p:nvPr/>
        </p:nvSpPr>
        <p:spPr>
          <a:xfrm>
            <a:off x="9774656" y="5266116"/>
            <a:ext cx="403860" cy="297180"/>
          </a:xfrm>
          <a:prstGeom prst="rect">
            <a:avLst/>
          </a:prstGeom>
          <a:solidFill>
            <a:schemeClr val="accent2">
              <a:lumMod val="60000"/>
              <a:lumOff val="4000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rPr>
              <a:t>60°</a:t>
            </a:r>
          </a:p>
        </p:txBody>
      </p:sp>
      <p:cxnSp>
        <p:nvCxnSpPr>
          <p:cNvPr id="24" name="Straight Arrow Connector 23"/>
          <p:cNvCxnSpPr/>
          <p:nvPr/>
        </p:nvCxnSpPr>
        <p:spPr>
          <a:xfrm>
            <a:off x="8481060" y="12767310"/>
            <a:ext cx="27813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304655" y="5924228"/>
            <a:ext cx="281178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612447" y="5840130"/>
            <a:ext cx="714567"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582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lgerian" panose="04020705040A02060702" pitchFamily="82" charset="0"/>
              </a:rPr>
              <a:t>Design of Single Patch Antenna</a:t>
            </a:r>
            <a:endParaRPr lang="en-US" sz="4000" b="1" dirty="0">
              <a:latin typeface="Algerian" panose="04020705040A02060702" pitchFamily="82"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445572" y="2152071"/>
                <a:ext cx="5234792" cy="5262979"/>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solidFill>
                      <a:schemeClr val="accent1">
                        <a:lumMod val="75000"/>
                      </a:schemeClr>
                    </a:solidFill>
                    <a:latin typeface="Times New Roman" panose="02020603050405020304" pitchFamily="18" charset="0"/>
                    <a:cs typeface="Times New Roman" panose="02020603050405020304" pitchFamily="18" charset="0"/>
                  </a:rPr>
                  <a:t>A single </a:t>
                </a:r>
                <a:r>
                  <a:rPr lang="en-US" dirty="0" err="1" smtClean="0">
                    <a:solidFill>
                      <a:schemeClr val="accent1">
                        <a:lumMod val="75000"/>
                      </a:schemeClr>
                    </a:solidFill>
                    <a:latin typeface="Times New Roman" panose="02020603050405020304" pitchFamily="18" charset="0"/>
                    <a:cs typeface="Times New Roman" panose="02020603050405020304" pitchFamily="18" charset="0"/>
                  </a:rPr>
                  <a:t>microstrip</a:t>
                </a:r>
                <a:r>
                  <a:rPr lang="en-US"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dirty="0">
                    <a:solidFill>
                      <a:schemeClr val="accent1">
                        <a:lumMod val="75000"/>
                      </a:schemeClr>
                    </a:solidFill>
                    <a:latin typeface="Times New Roman" panose="02020603050405020304" pitchFamily="18" charset="0"/>
                    <a:cs typeface="Times New Roman" panose="02020603050405020304" pitchFamily="18" charset="0"/>
                  </a:rPr>
                  <a:t>patch antenna consists of-</a:t>
                </a:r>
              </a:p>
              <a:p>
                <a:pPr marL="1257300" lvl="2" indent="-342900">
                  <a:buClr>
                    <a:schemeClr val="accent1"/>
                  </a:buClr>
                  <a:buFont typeface="Arial" panose="020B0604020202020204" pitchFamily="34" charset="0"/>
                  <a:buChar char="•"/>
                </a:pPr>
                <a:r>
                  <a:rPr lang="en-US" dirty="0">
                    <a:solidFill>
                      <a:schemeClr val="accent1">
                        <a:lumMod val="75000"/>
                      </a:schemeClr>
                    </a:solidFill>
                    <a:latin typeface="Times New Roman" panose="02020603050405020304" pitchFamily="18" charset="0"/>
                    <a:cs typeface="Times New Roman" panose="02020603050405020304" pitchFamily="18" charset="0"/>
                  </a:rPr>
                  <a:t>Antenna </a:t>
                </a:r>
                <a:r>
                  <a:rPr lang="en-US" dirty="0" smtClean="0">
                    <a:solidFill>
                      <a:schemeClr val="accent1">
                        <a:lumMod val="75000"/>
                      </a:schemeClr>
                    </a:solidFill>
                    <a:latin typeface="Times New Roman" panose="02020603050405020304" pitchFamily="18" charset="0"/>
                    <a:cs typeface="Times New Roman" panose="02020603050405020304" pitchFamily="18" charset="0"/>
                  </a:rPr>
                  <a:t>patch</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1257300" lvl="2" indent="-342900">
                  <a:buClr>
                    <a:schemeClr val="accent1"/>
                  </a:buClr>
                  <a:buFont typeface="Arial" panose="020B0604020202020204" pitchFamily="34" charset="0"/>
                  <a:buChar char="•"/>
                </a:pPr>
                <a:r>
                  <a:rPr lang="en-US" dirty="0">
                    <a:solidFill>
                      <a:schemeClr val="accent1">
                        <a:lumMod val="75000"/>
                      </a:schemeClr>
                    </a:solidFill>
                    <a:latin typeface="Times New Roman" panose="02020603050405020304" pitchFamily="18" charset="0"/>
                    <a:cs typeface="Times New Roman" panose="02020603050405020304" pitchFamily="18" charset="0"/>
                  </a:rPr>
                  <a:t>Dielectric Substrate</a:t>
                </a:r>
              </a:p>
              <a:p>
                <a:pPr marL="1257300" lvl="2" indent="-342900">
                  <a:buClr>
                    <a:schemeClr val="accent1"/>
                  </a:buClr>
                  <a:buFont typeface="Arial" panose="020B0604020202020204" pitchFamily="34" charset="0"/>
                  <a:buChar char="•"/>
                </a:pPr>
                <a:r>
                  <a:rPr lang="en-US" dirty="0">
                    <a:solidFill>
                      <a:schemeClr val="accent1">
                        <a:lumMod val="75000"/>
                      </a:schemeClr>
                    </a:solidFill>
                    <a:latin typeface="Times New Roman" panose="02020603050405020304" pitchFamily="18" charset="0"/>
                    <a:cs typeface="Times New Roman" panose="02020603050405020304" pitchFamily="18" charset="0"/>
                  </a:rPr>
                  <a:t>Ground</a:t>
                </a:r>
              </a:p>
              <a:p>
                <a:pPr marL="1257300" lvl="2" indent="-342900">
                  <a:buClr>
                    <a:schemeClr val="accent1"/>
                  </a:buClr>
                  <a:buFont typeface="Arial" panose="020B0604020202020204" pitchFamily="34" charset="0"/>
                  <a:buChar char="•"/>
                </a:pPr>
                <a:r>
                  <a:rPr lang="en-US" dirty="0">
                    <a:solidFill>
                      <a:schemeClr val="accent1">
                        <a:lumMod val="75000"/>
                      </a:schemeClr>
                    </a:solidFill>
                    <a:latin typeface="Times New Roman" panose="02020603050405020304" pitchFamily="18" charset="0"/>
                    <a:cs typeface="Times New Roman" panose="02020603050405020304" pitchFamily="18" charset="0"/>
                  </a:rPr>
                  <a:t>Feed</a:t>
                </a:r>
              </a:p>
              <a:p>
                <a:pPr>
                  <a:buClr>
                    <a:schemeClr val="accent1"/>
                  </a:buClr>
                </a:pP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US" dirty="0">
                    <a:solidFill>
                      <a:schemeClr val="accent1">
                        <a:lumMod val="75000"/>
                      </a:schemeClr>
                    </a:solidFill>
                    <a:latin typeface="Times New Roman" panose="02020603050405020304" pitchFamily="18" charset="0"/>
                    <a:cs typeface="Times New Roman" panose="02020603050405020304" pitchFamily="18" charset="0"/>
                  </a:rPr>
                  <a:t>Operating frequency 2.4 GHz</a:t>
                </a:r>
              </a:p>
              <a:p>
                <a:pPr marL="285750" indent="-285750">
                  <a:buClr>
                    <a:schemeClr val="accent1"/>
                  </a:buClr>
                  <a:buFont typeface="Wingdings" panose="05000000000000000000" pitchFamily="2" charset="2"/>
                  <a:buChar char="§"/>
                </a:pP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US" dirty="0">
                    <a:solidFill>
                      <a:schemeClr val="accent1">
                        <a:lumMod val="75000"/>
                      </a:schemeClr>
                    </a:solidFill>
                    <a:latin typeface="Times New Roman" panose="02020603050405020304" pitchFamily="18" charset="0"/>
                    <a:cs typeface="Times New Roman" panose="02020603050405020304" pitchFamily="18" charset="0"/>
                  </a:rPr>
                  <a:t>Dielectric substrate is </a:t>
                </a:r>
                <a:r>
                  <a:rPr lang="en-US" dirty="0" smtClean="0">
                    <a:solidFill>
                      <a:schemeClr val="accent1">
                        <a:lumMod val="75000"/>
                      </a:schemeClr>
                    </a:solidFill>
                    <a:latin typeface="Times New Roman" panose="02020603050405020304" pitchFamily="18" charset="0"/>
                    <a:cs typeface="Times New Roman" panose="02020603050405020304" pitchFamily="18" charset="0"/>
                  </a:rPr>
                  <a:t>Rogers RO3003 with </a:t>
                </a:r>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𝜀</m:t>
                        </m:r>
                      </m:e>
                      <m:sub>
                        <m:r>
                          <a:rPr lang="en-US" i="1">
                            <a:solidFill>
                              <a:schemeClr val="accent1">
                                <a:lumMod val="75000"/>
                              </a:schemeClr>
                            </a:solidFill>
                            <a:latin typeface="Cambria Math" panose="02040503050406030204" pitchFamily="18" charset="0"/>
                          </a:rPr>
                          <m:t>𝑟</m:t>
                        </m:r>
                      </m:sub>
                    </m:sSub>
                  </m:oMath>
                </a14:m>
                <a:r>
                  <a:rPr lang="en-US" dirty="0">
                    <a:solidFill>
                      <a:schemeClr val="accent1">
                        <a:lumMod val="75000"/>
                      </a:schemeClr>
                    </a:solidFill>
                    <a:latin typeface="Times New Roman" panose="02020603050405020304" pitchFamily="18" charset="0"/>
                    <a:cs typeface="Times New Roman" panose="02020603050405020304" pitchFamily="18" charset="0"/>
                  </a:rPr>
                  <a:t> = </a:t>
                </a:r>
                <a:r>
                  <a:rPr lang="en-US" dirty="0" smtClean="0">
                    <a:solidFill>
                      <a:schemeClr val="accent1">
                        <a:lumMod val="75000"/>
                      </a:schemeClr>
                    </a:solidFill>
                    <a:latin typeface="Times New Roman" panose="02020603050405020304" pitchFamily="18" charset="0"/>
                    <a:cs typeface="Times New Roman" panose="02020603050405020304" pitchFamily="18" charset="0"/>
                  </a:rPr>
                  <a:t>3 and </a:t>
                </a:r>
                <a:r>
                  <a:rPr lang="en-US" dirty="0">
                    <a:solidFill>
                      <a:schemeClr val="accent1">
                        <a:lumMod val="75000"/>
                      </a:schemeClr>
                    </a:solidFill>
                    <a:latin typeface="Times New Roman" panose="02020603050405020304" pitchFamily="18" charset="0"/>
                    <a:cs typeface="Times New Roman" panose="02020603050405020304" pitchFamily="18" charset="0"/>
                  </a:rPr>
                  <a:t>thickness(h) </a:t>
                </a:r>
                <a:r>
                  <a:rPr lang="en-US" dirty="0" smtClean="0">
                    <a:solidFill>
                      <a:schemeClr val="accent1">
                        <a:lumMod val="75000"/>
                      </a:schemeClr>
                    </a:solidFill>
                    <a:latin typeface="Times New Roman" panose="02020603050405020304" pitchFamily="18" charset="0"/>
                    <a:cs typeface="Times New Roman" panose="02020603050405020304" pitchFamily="18" charset="0"/>
                  </a:rPr>
                  <a:t>6 </a:t>
                </a:r>
                <a:r>
                  <a:rPr lang="en-US" dirty="0">
                    <a:solidFill>
                      <a:schemeClr val="accent1">
                        <a:lumMod val="75000"/>
                      </a:schemeClr>
                    </a:solidFill>
                    <a:latin typeface="Times New Roman" panose="02020603050405020304" pitchFamily="18" charset="0"/>
                    <a:cs typeface="Times New Roman" panose="02020603050405020304" pitchFamily="18" charset="0"/>
                  </a:rPr>
                  <a:t>mm</a:t>
                </a:r>
              </a:p>
              <a:p>
                <a:pPr>
                  <a:buClr>
                    <a:schemeClr val="accent1"/>
                  </a:buClr>
                </a:pP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US" dirty="0">
                    <a:solidFill>
                      <a:schemeClr val="accent1">
                        <a:lumMod val="75000"/>
                      </a:schemeClr>
                    </a:solidFill>
                    <a:latin typeface="Times New Roman" panose="02020603050405020304" pitchFamily="18" charset="0"/>
                    <a:cs typeface="Times New Roman" panose="02020603050405020304" pitchFamily="18" charset="0"/>
                  </a:rPr>
                  <a:t> Feeding method- </a:t>
                </a:r>
                <a:r>
                  <a:rPr lang="en-US" dirty="0" smtClean="0">
                    <a:solidFill>
                      <a:schemeClr val="accent1">
                        <a:lumMod val="75000"/>
                      </a:schemeClr>
                    </a:solidFill>
                    <a:latin typeface="Times New Roman" panose="02020603050405020304" pitchFamily="18" charset="0"/>
                    <a:cs typeface="Times New Roman" panose="02020603050405020304" pitchFamily="18" charset="0"/>
                  </a:rPr>
                  <a:t>Coaxial feed</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a:buClr>
                    <a:schemeClr val="accent1"/>
                  </a:buClr>
                </a:pPr>
                <a:endParaRPr lang="en-US" sz="2000" dirty="0" smtClean="0">
                  <a:solidFill>
                    <a:schemeClr val="accent1"/>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endParaRPr lang="en-US" sz="1400" dirty="0"/>
              </a:p>
              <a:p>
                <a:pPr>
                  <a:buClr>
                    <a:schemeClr val="accent1"/>
                  </a:buClr>
                </a:pPr>
                <a:r>
                  <a:rPr lang="en-US" sz="1400" dirty="0" smtClean="0"/>
                  <a:t> </a:t>
                </a:r>
              </a:p>
              <a:p>
                <a:pPr marL="285750" indent="-285750">
                  <a:buClr>
                    <a:schemeClr val="accent1"/>
                  </a:buClr>
                  <a:buFont typeface="Arial" panose="020B0604020202020204" pitchFamily="34" charset="0"/>
                  <a:buChar char="•"/>
                </a:pPr>
                <a:endParaRPr lang="en-US" dirty="0" smtClean="0"/>
              </a:p>
              <a:p>
                <a:pPr marL="285750" indent="-285750">
                  <a:buClr>
                    <a:schemeClr val="accent1"/>
                  </a:buClr>
                  <a:buFont typeface="Wingdings" panose="05000000000000000000" pitchFamily="2" charset="2"/>
                  <a:buChar char="§"/>
                </a:pPr>
                <a:endParaRPr lang="en-US" dirty="0" smtClean="0"/>
              </a:p>
              <a:p>
                <a:pPr marL="285750" indent="-285750">
                  <a:buClr>
                    <a:schemeClr val="accent1"/>
                  </a:buClr>
                  <a:buFont typeface="Wingdings" panose="05000000000000000000" pitchFamily="2" charset="2"/>
                  <a:buChar char="§"/>
                </a:pPr>
                <a:endParaRPr lang="en-US" dirty="0"/>
              </a:p>
              <a:p>
                <a:pPr marL="285750" indent="-285750">
                  <a:buClr>
                    <a:schemeClr val="accent1"/>
                  </a:buClr>
                  <a:buFont typeface="Wingdings" panose="05000000000000000000" pitchFamily="2" charset="2"/>
                  <a:buChar char="§"/>
                </a:pPr>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45572" y="2152071"/>
                <a:ext cx="5234792" cy="5262979"/>
              </a:xfrm>
              <a:prstGeom prst="rect">
                <a:avLst/>
              </a:prstGeom>
              <a:blipFill rotWithShape="0">
                <a:blip r:embed="rId2"/>
                <a:stretch>
                  <a:fillRect l="-698" t="-579"/>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290" t="16325" r="26080" b="38618"/>
          <a:stretch/>
        </p:blipFill>
        <p:spPr>
          <a:xfrm>
            <a:off x="5486400" y="2446759"/>
            <a:ext cx="3242350" cy="308582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2149" t="30528" r="27181" b="54290"/>
          <a:stretch/>
        </p:blipFill>
        <p:spPr>
          <a:xfrm>
            <a:off x="8719128" y="3555999"/>
            <a:ext cx="3472872" cy="1145309"/>
          </a:xfrm>
          <a:prstGeom prst="rect">
            <a:avLst/>
          </a:prstGeom>
        </p:spPr>
      </p:pic>
      <p:cxnSp>
        <p:nvCxnSpPr>
          <p:cNvPr id="13" name="Straight Arrow Connector 12"/>
          <p:cNvCxnSpPr/>
          <p:nvPr/>
        </p:nvCxnSpPr>
        <p:spPr>
          <a:xfrm>
            <a:off x="7099955" y="2330565"/>
            <a:ext cx="7620" cy="441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149177" y="5100135"/>
            <a:ext cx="15240" cy="5486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flipV="1">
            <a:off x="9367289" y="4208085"/>
            <a:ext cx="15240" cy="5486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10483274" y="4482405"/>
            <a:ext cx="0" cy="6324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7250546" y="4128653"/>
            <a:ext cx="618836" cy="18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 Box 263"/>
          <p:cNvSpPr txBox="1"/>
          <p:nvPr/>
        </p:nvSpPr>
        <p:spPr>
          <a:xfrm>
            <a:off x="6693016" y="2025095"/>
            <a:ext cx="101346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b="1" dirty="0">
                <a:effectLst/>
                <a:latin typeface="Times New Roman" panose="02020603050405020304" pitchFamily="18" charset="0"/>
                <a:ea typeface="Times New Roman" panose="02020603050405020304" pitchFamily="18" charset="0"/>
              </a:rPr>
              <a:t>Substrate</a:t>
            </a:r>
            <a:endParaRPr lang="en-US" sz="1400" dirty="0">
              <a:effectLst/>
              <a:latin typeface="Times New Roman" panose="02020603050405020304" pitchFamily="18" charset="0"/>
              <a:ea typeface="Times New Roman" panose="02020603050405020304" pitchFamily="18" charset="0"/>
            </a:endParaRPr>
          </a:p>
        </p:txBody>
      </p:sp>
      <p:sp>
        <p:nvSpPr>
          <p:cNvPr id="21" name="Text Box 264"/>
          <p:cNvSpPr txBox="1"/>
          <p:nvPr/>
        </p:nvSpPr>
        <p:spPr>
          <a:xfrm>
            <a:off x="6912264" y="5690109"/>
            <a:ext cx="647700" cy="27432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b="1" dirty="0" smtClean="0">
                <a:effectLst/>
                <a:latin typeface="Times New Roman" panose="02020603050405020304" pitchFamily="18" charset="0"/>
                <a:ea typeface="Times New Roman" panose="02020603050405020304" pitchFamily="18" charset="0"/>
              </a:rPr>
              <a:t>Patch</a:t>
            </a:r>
            <a:endParaRPr lang="en-US" sz="1400" dirty="0">
              <a:effectLst/>
              <a:latin typeface="Times New Roman" panose="02020603050405020304" pitchFamily="18" charset="0"/>
              <a:ea typeface="Times New Roman" panose="02020603050405020304" pitchFamily="18" charset="0"/>
            </a:endParaRPr>
          </a:p>
        </p:txBody>
      </p:sp>
      <p:sp>
        <p:nvSpPr>
          <p:cNvPr id="22" name="Text Box 267"/>
          <p:cNvSpPr txBox="1"/>
          <p:nvPr/>
        </p:nvSpPr>
        <p:spPr>
          <a:xfrm>
            <a:off x="10197563" y="5100135"/>
            <a:ext cx="523630" cy="155356"/>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b="1" dirty="0">
                <a:effectLst/>
                <a:latin typeface="Times New Roman" panose="02020603050405020304" pitchFamily="18" charset="0"/>
                <a:ea typeface="Times New Roman" panose="02020603050405020304" pitchFamily="18" charset="0"/>
              </a:rPr>
              <a:t>Port </a:t>
            </a:r>
            <a:endParaRPr lang="en-US" sz="1400" dirty="0">
              <a:effectLst/>
              <a:latin typeface="Times New Roman" panose="02020603050405020304" pitchFamily="18" charset="0"/>
              <a:ea typeface="Times New Roman" panose="02020603050405020304" pitchFamily="18" charset="0"/>
            </a:endParaRPr>
          </a:p>
        </p:txBody>
      </p:sp>
      <p:sp>
        <p:nvSpPr>
          <p:cNvPr id="23" name="Text Box 266"/>
          <p:cNvSpPr txBox="1"/>
          <p:nvPr/>
        </p:nvSpPr>
        <p:spPr>
          <a:xfrm>
            <a:off x="9014461" y="4840545"/>
            <a:ext cx="87630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b="1" dirty="0">
                <a:effectLst/>
                <a:latin typeface="Times New Roman" panose="02020603050405020304" pitchFamily="18" charset="0"/>
                <a:ea typeface="Times New Roman" panose="02020603050405020304" pitchFamily="18" charset="0"/>
              </a:rPr>
              <a:t>Ground</a:t>
            </a:r>
            <a:endParaRPr lang="en-US" sz="1400" dirty="0">
              <a:effectLst/>
              <a:latin typeface="Times New Roman" panose="02020603050405020304" pitchFamily="18" charset="0"/>
              <a:ea typeface="Times New Roman" panose="02020603050405020304" pitchFamily="18" charset="0"/>
            </a:endParaRPr>
          </a:p>
        </p:txBody>
      </p:sp>
      <p:sp>
        <p:nvSpPr>
          <p:cNvPr id="24" name="Text Box 383"/>
          <p:cNvSpPr txBox="1"/>
          <p:nvPr/>
        </p:nvSpPr>
        <p:spPr>
          <a:xfrm>
            <a:off x="7759163" y="3975675"/>
            <a:ext cx="929640" cy="4648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rPr>
              <a:t>Coaxial Feed Point</a:t>
            </a:r>
            <a:endParaRPr lang="en-US" sz="1400" dirty="0">
              <a:effectLst/>
              <a:latin typeface="Times New Roman" panose="02020603050405020304" pitchFamily="18" charset="0"/>
              <a:ea typeface="Times New Roman" panose="02020603050405020304" pitchFamily="18" charset="0"/>
            </a:endParaRPr>
          </a:p>
        </p:txBody>
      </p:sp>
      <p:sp>
        <p:nvSpPr>
          <p:cNvPr id="25" name="Text Box 460"/>
          <p:cNvSpPr txBox="1"/>
          <p:nvPr/>
        </p:nvSpPr>
        <p:spPr>
          <a:xfrm>
            <a:off x="8004811" y="5964429"/>
            <a:ext cx="3402098" cy="576922"/>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000" u="sng" dirty="0">
                <a:solidFill>
                  <a:schemeClr val="accent1">
                    <a:lumMod val="75000"/>
                  </a:schemeClr>
                </a:solidFill>
                <a:effectLst/>
                <a:latin typeface="Times New Roman" panose="02020603050405020304" pitchFamily="18" charset="0"/>
                <a:ea typeface="Times New Roman" panose="02020603050405020304" pitchFamily="18" charset="0"/>
              </a:rPr>
              <a:t>Fig </a:t>
            </a:r>
            <a:r>
              <a:rPr lang="en-US" sz="2000" u="sng" dirty="0" smtClean="0">
                <a:solidFill>
                  <a:schemeClr val="accent1">
                    <a:lumMod val="75000"/>
                  </a:schemeClr>
                </a:solidFill>
                <a:effectLst/>
                <a:latin typeface="Times New Roman" panose="02020603050405020304" pitchFamily="18" charset="0"/>
                <a:ea typeface="Times New Roman" panose="02020603050405020304" pitchFamily="18" charset="0"/>
              </a:rPr>
              <a:t>1: </a:t>
            </a:r>
            <a:r>
              <a:rPr lang="en-US" sz="2000" u="sng" dirty="0">
                <a:solidFill>
                  <a:schemeClr val="accent1">
                    <a:lumMod val="75000"/>
                  </a:schemeClr>
                </a:solidFill>
                <a:effectLst/>
                <a:latin typeface="Times New Roman" panose="02020603050405020304" pitchFamily="18" charset="0"/>
                <a:ea typeface="Times New Roman" panose="02020603050405020304" pitchFamily="18" charset="0"/>
              </a:rPr>
              <a:t>Single Patch Antenna</a:t>
            </a:r>
            <a:endParaRPr lang="en-US" sz="20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956574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18138" y="1265636"/>
            <a:ext cx="11029616" cy="1013800"/>
          </a:xfrm>
        </p:spPr>
        <p:txBody>
          <a:bodyPr>
            <a:noAutofit/>
          </a:bodyPr>
          <a:lstStyle/>
          <a:p>
            <a:r>
              <a:rPr lang="en-US" sz="4000" b="1" dirty="0" smtClean="0">
                <a:latin typeface="Algerian" panose="04020705040A02060702" pitchFamily="82" charset="0"/>
              </a:rPr>
              <a:t/>
            </a:r>
            <a:br>
              <a:rPr lang="en-US" sz="4000" b="1" dirty="0" smtClean="0">
                <a:latin typeface="Algerian" panose="04020705040A02060702" pitchFamily="82" charset="0"/>
              </a:rPr>
            </a:br>
            <a:r>
              <a:rPr lang="en-US" sz="4000" b="1" dirty="0">
                <a:latin typeface="Algerian" panose="04020705040A02060702" pitchFamily="82" charset="0"/>
              </a:rPr>
              <a:t/>
            </a:r>
            <a:br>
              <a:rPr lang="en-US" sz="4000" b="1" dirty="0">
                <a:latin typeface="Algerian" panose="04020705040A02060702" pitchFamily="82" charset="0"/>
              </a:rPr>
            </a:br>
            <a:r>
              <a:rPr lang="en-US" sz="4000" b="1" dirty="0" smtClean="0">
                <a:latin typeface="Algerian" panose="04020705040A02060702" pitchFamily="82" charset="0"/>
              </a:rPr>
              <a:t/>
            </a:r>
            <a:br>
              <a:rPr lang="en-US" sz="4000" b="1" dirty="0" smtClean="0">
                <a:latin typeface="Algerian" panose="04020705040A02060702" pitchFamily="82" charset="0"/>
              </a:rPr>
            </a:br>
            <a:r>
              <a:rPr lang="en-US" sz="4000" b="1" dirty="0">
                <a:latin typeface="Algerian" panose="04020705040A02060702" pitchFamily="82" charset="0"/>
              </a:rPr>
              <a:t/>
            </a:r>
            <a:br>
              <a:rPr lang="en-US" sz="4000" b="1" dirty="0">
                <a:latin typeface="Algerian" panose="04020705040A02060702" pitchFamily="82" charset="0"/>
              </a:rPr>
            </a:br>
            <a:r>
              <a:rPr lang="en-US" sz="4000" b="1" dirty="0" smtClean="0">
                <a:latin typeface="Algerian" panose="04020705040A02060702" pitchFamily="82" charset="0"/>
              </a:rPr>
              <a:t>DESIGNING OF MIMO ANTENNA </a:t>
            </a:r>
            <a:br>
              <a:rPr lang="en-US" sz="4000" b="1" dirty="0" smtClean="0">
                <a:latin typeface="Algerian" panose="04020705040A02060702" pitchFamily="82" charset="0"/>
              </a:rPr>
            </a:br>
            <a:endParaRPr lang="en-US" sz="4000" b="1" dirty="0">
              <a:latin typeface="Algerian" panose="04020705040A02060702" pitchFamily="82" charset="0"/>
            </a:endParaRPr>
          </a:p>
        </p:txBody>
      </p:sp>
      <p:sp>
        <p:nvSpPr>
          <p:cNvPr id="10" name="Text Box 91"/>
          <p:cNvSpPr txBox="1"/>
          <p:nvPr/>
        </p:nvSpPr>
        <p:spPr>
          <a:xfrm>
            <a:off x="7887856" y="5764366"/>
            <a:ext cx="2401454" cy="37890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u="sng" dirty="0">
                <a:solidFill>
                  <a:schemeClr val="accent1">
                    <a:lumMod val="75000"/>
                  </a:schemeClr>
                </a:solidFill>
                <a:effectLst/>
                <a:latin typeface="Times New Roman" panose="02020603050405020304" pitchFamily="18" charset="0"/>
                <a:ea typeface="Times New Roman" panose="02020603050405020304" pitchFamily="18" charset="0"/>
              </a:rPr>
              <a:t>Fig 2: </a:t>
            </a:r>
            <a:r>
              <a:rPr lang="en-US" sz="1600" u="sng" dirty="0" smtClean="0">
                <a:solidFill>
                  <a:schemeClr val="accent1">
                    <a:lumMod val="75000"/>
                  </a:schemeClr>
                </a:solidFill>
                <a:effectLst/>
                <a:latin typeface="Times New Roman" panose="02020603050405020304" pitchFamily="18" charset="0"/>
                <a:ea typeface="Times New Roman" panose="02020603050405020304" pitchFamily="18" charset="0"/>
              </a:rPr>
              <a:t>MIMO Antenna </a:t>
            </a:r>
            <a:endParaRPr lang="en-US" sz="1600" dirty="0">
              <a:solidFill>
                <a:schemeClr val="accent1">
                  <a:lumMod val="75000"/>
                </a:schemeClr>
              </a:solidFill>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618138" y="2161307"/>
                <a:ext cx="4609644" cy="5539978"/>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solidFill>
                      <a:schemeClr val="accent1">
                        <a:lumMod val="75000"/>
                      </a:schemeClr>
                    </a:solidFill>
                    <a:latin typeface="Times New Roman" panose="02020603050405020304" pitchFamily="18" charset="0"/>
                    <a:cs typeface="Times New Roman" panose="02020603050405020304" pitchFamily="18" charset="0"/>
                  </a:rPr>
                  <a:t>We have designed 1 x 2 triangular antenna array of microstrip antenna.</a:t>
                </a:r>
              </a:p>
              <a:p>
                <a:pPr marL="285750" indent="-285750">
                  <a:buClr>
                    <a:schemeClr val="accent1"/>
                  </a:buClr>
                  <a:buFont typeface="Wingdings" panose="05000000000000000000" pitchFamily="2" charset="2"/>
                  <a:buChar char="§"/>
                </a:pP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US" dirty="0">
                    <a:solidFill>
                      <a:schemeClr val="accent1">
                        <a:lumMod val="75000"/>
                      </a:schemeClr>
                    </a:solidFill>
                    <a:latin typeface="Times New Roman" panose="02020603050405020304" pitchFamily="18" charset="0"/>
                    <a:cs typeface="Times New Roman" panose="02020603050405020304" pitchFamily="18" charset="0"/>
                  </a:rPr>
                  <a:t>Two triangular resonator antennas are placed on top of </a:t>
                </a:r>
                <a:r>
                  <a:rPr lang="en-US" dirty="0" smtClean="0">
                    <a:solidFill>
                      <a:schemeClr val="accent1">
                        <a:lumMod val="75000"/>
                      </a:schemeClr>
                    </a:solidFill>
                    <a:latin typeface="Times New Roman" panose="02020603050405020304" pitchFamily="18" charset="0"/>
                    <a:cs typeface="Times New Roman" panose="02020603050405020304" pitchFamily="18" charset="0"/>
                  </a:rPr>
                  <a:t>substrate </a:t>
                </a:r>
                <a:r>
                  <a:rPr lang="en-US" dirty="0">
                    <a:solidFill>
                      <a:schemeClr val="accent1">
                        <a:lumMod val="75000"/>
                      </a:schemeClr>
                    </a:solidFill>
                    <a:latin typeface="Times New Roman" panose="02020603050405020304" pitchFamily="18" charset="0"/>
                    <a:cs typeface="Times New Roman" panose="02020603050405020304" pitchFamily="18" charset="0"/>
                  </a:rPr>
                  <a:t>with a length of 116 </a:t>
                </a:r>
                <a:r>
                  <a:rPr lang="en-US" dirty="0" smtClean="0">
                    <a:solidFill>
                      <a:schemeClr val="accent1">
                        <a:lumMod val="75000"/>
                      </a:schemeClr>
                    </a:solidFill>
                    <a:latin typeface="Times New Roman" panose="02020603050405020304" pitchFamily="18" charset="0"/>
                    <a:cs typeface="Times New Roman" panose="02020603050405020304" pitchFamily="18" charset="0"/>
                  </a:rPr>
                  <a:t>mm.</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endParaRPr lang="en-US" dirty="0" smtClean="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US" dirty="0">
                    <a:solidFill>
                      <a:schemeClr val="accent1">
                        <a:lumMod val="75000"/>
                      </a:schemeClr>
                    </a:solidFill>
                    <a:latin typeface="Times New Roman" panose="02020603050405020304" pitchFamily="18" charset="0"/>
                    <a:cs typeface="Times New Roman" panose="02020603050405020304" pitchFamily="18" charset="0"/>
                  </a:rPr>
                  <a:t>Dielectric substrate is Rogers RO3003 with </a:t>
                </a:r>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𝜀</m:t>
                        </m:r>
                      </m:e>
                      <m:sub>
                        <m:r>
                          <a:rPr lang="en-US" i="1">
                            <a:solidFill>
                              <a:schemeClr val="accent1">
                                <a:lumMod val="75000"/>
                              </a:schemeClr>
                            </a:solidFill>
                            <a:latin typeface="Cambria Math" panose="02040503050406030204" pitchFamily="18" charset="0"/>
                          </a:rPr>
                          <m:t>𝑟</m:t>
                        </m:r>
                      </m:sub>
                    </m:sSub>
                  </m:oMath>
                </a14:m>
                <a:r>
                  <a:rPr lang="en-US" dirty="0">
                    <a:solidFill>
                      <a:schemeClr val="accent1">
                        <a:lumMod val="75000"/>
                      </a:schemeClr>
                    </a:solidFill>
                    <a:latin typeface="Times New Roman" panose="02020603050405020304" pitchFamily="18" charset="0"/>
                    <a:cs typeface="Times New Roman" panose="02020603050405020304" pitchFamily="18" charset="0"/>
                  </a:rPr>
                  <a:t> = 3 and thickness(h) 6 mm</a:t>
                </a:r>
              </a:p>
              <a:p>
                <a:pPr>
                  <a:buClr>
                    <a:schemeClr val="accent1"/>
                  </a:buClr>
                </a:pP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US" dirty="0">
                    <a:solidFill>
                      <a:schemeClr val="accent1">
                        <a:lumMod val="75000"/>
                      </a:schemeClr>
                    </a:solidFill>
                    <a:latin typeface="Times New Roman" panose="02020603050405020304" pitchFamily="18" charset="0"/>
                    <a:cs typeface="Times New Roman" panose="02020603050405020304" pitchFamily="18" charset="0"/>
                  </a:rPr>
                  <a:t> Feeding method- Coaxial feed</a:t>
                </a:r>
              </a:p>
              <a:p>
                <a:pPr>
                  <a:buClr>
                    <a:schemeClr val="accent1"/>
                  </a:buClr>
                </a:pPr>
                <a:endParaRPr lang="en-US" dirty="0" smtClean="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endParaRPr lang="en-US" dirty="0" smtClean="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a:buClr>
                    <a:schemeClr val="accent1"/>
                  </a:buClr>
                </a:pPr>
                <a:endParaRPr lang="en-US" sz="2000" dirty="0" smtClean="0">
                  <a:solidFill>
                    <a:schemeClr val="accent1"/>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endParaRPr lang="en-US" sz="1400" dirty="0"/>
              </a:p>
              <a:p>
                <a:pPr>
                  <a:buClr>
                    <a:schemeClr val="accent1"/>
                  </a:buClr>
                </a:pPr>
                <a:r>
                  <a:rPr lang="en-US" sz="1400" dirty="0" smtClean="0"/>
                  <a:t> </a:t>
                </a:r>
              </a:p>
              <a:p>
                <a:pPr marL="285750" indent="-285750">
                  <a:buClr>
                    <a:schemeClr val="accent1"/>
                  </a:buClr>
                  <a:buFont typeface="Arial" panose="020B0604020202020204" pitchFamily="34" charset="0"/>
                  <a:buChar char="•"/>
                </a:pPr>
                <a:endParaRPr lang="en-US" dirty="0" smtClean="0"/>
              </a:p>
              <a:p>
                <a:pPr marL="285750" indent="-285750">
                  <a:buClr>
                    <a:schemeClr val="accent1"/>
                  </a:buClr>
                  <a:buFont typeface="Wingdings" panose="05000000000000000000" pitchFamily="2" charset="2"/>
                  <a:buChar char="§"/>
                </a:pPr>
                <a:endParaRPr lang="en-US" dirty="0" smtClean="0"/>
              </a:p>
              <a:p>
                <a:pPr marL="285750" indent="-285750">
                  <a:buClr>
                    <a:schemeClr val="accent1"/>
                  </a:buClr>
                  <a:buFont typeface="Wingdings" panose="05000000000000000000" pitchFamily="2" charset="2"/>
                  <a:buChar char="§"/>
                </a:pPr>
                <a:endParaRPr lang="en-US" dirty="0"/>
              </a:p>
              <a:p>
                <a:pPr marL="285750" indent="-285750">
                  <a:buClr>
                    <a:schemeClr val="accent1"/>
                  </a:buClr>
                  <a:buFont typeface="Wingdings" panose="05000000000000000000" pitchFamily="2" charset="2"/>
                  <a:buChar char="§"/>
                </a:pPr>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18138" y="2161307"/>
                <a:ext cx="4609644" cy="5539978"/>
              </a:xfrm>
              <a:prstGeom prst="rect">
                <a:avLst/>
              </a:prstGeom>
              <a:blipFill rotWithShape="0">
                <a:blip r:embed="rId2"/>
                <a:stretch>
                  <a:fillRect l="-793" t="-661" r="-1585"/>
                </a:stretch>
              </a:blipFill>
            </p:spPr>
            <p:txBody>
              <a:bodyPr/>
              <a:lstStyle/>
              <a:p>
                <a:r>
                  <a:rPr lang="en-US">
                    <a:noFill/>
                  </a:rPr>
                  <a:t> </a:t>
                </a:r>
              </a:p>
            </p:txBody>
          </p:sp>
        </mc:Fallback>
      </mc:AlternateContent>
      <p:pic>
        <p:nvPicPr>
          <p:cNvPr id="8" name="Picture 7" descr="Project Report Stage 2 - Word (Product Activation Failed)"/>
          <p:cNvPicPr>
            <a:picLocks noChangeAspect="1"/>
          </p:cNvPicPr>
          <p:nvPr/>
        </p:nvPicPr>
        <p:blipFill rotWithShape="1">
          <a:blip r:embed="rId3">
            <a:extLst>
              <a:ext uri="{28A0092B-C50C-407E-A947-70E740481C1C}">
                <a14:useLocalDpi xmlns:a14="http://schemas.microsoft.com/office/drawing/2010/main" val="0"/>
              </a:ext>
            </a:extLst>
          </a:blip>
          <a:srcRect l="26288" t="32143" r="27651" b="20616"/>
          <a:stretch/>
        </p:blipFill>
        <p:spPr>
          <a:xfrm>
            <a:off x="5442765" y="2086569"/>
            <a:ext cx="6508367" cy="3575322"/>
          </a:xfrm>
          <a:prstGeom prst="rect">
            <a:avLst/>
          </a:prstGeom>
        </p:spPr>
      </p:pic>
    </p:spTree>
    <p:extLst>
      <p:ext uri="{BB962C8B-B14F-4D97-AF65-F5344CB8AC3E}">
        <p14:creationId xmlns:p14="http://schemas.microsoft.com/office/powerpoint/2010/main" val="14649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lgerian" panose="04020705040A02060702" pitchFamily="82" charset="0"/>
              </a:rPr>
              <a:t>Designing of DGS</a:t>
            </a:r>
            <a:endParaRPr lang="en-US" sz="4000" dirty="0">
              <a:latin typeface="Algerian" panose="04020705040A02060702" pitchFamily="82" charset="0"/>
            </a:endParaRPr>
          </a:p>
        </p:txBody>
      </p:sp>
      <p:sp>
        <p:nvSpPr>
          <p:cNvPr id="3" name="Content Placeholder 2"/>
          <p:cNvSpPr>
            <a:spLocks noGrp="1"/>
          </p:cNvSpPr>
          <p:nvPr>
            <p:ph idx="1"/>
          </p:nvPr>
        </p:nvSpPr>
        <p:spPr>
          <a:xfrm>
            <a:off x="461122" y="2872511"/>
            <a:ext cx="5634878" cy="1563890"/>
          </a:xfrm>
        </p:spPr>
        <p:txBody>
          <a:bodyPr>
            <a:noAutofit/>
          </a:bodyPr>
          <a:lstStyle/>
          <a:p>
            <a:pPr algn="just">
              <a:buClr>
                <a:schemeClr val="accent1">
                  <a:lumMod val="75000"/>
                </a:schemeClr>
              </a:buClr>
            </a:pPr>
            <a:r>
              <a:rPr lang="en-US" dirty="0">
                <a:solidFill>
                  <a:schemeClr val="accent1">
                    <a:lumMod val="75000"/>
                  </a:schemeClr>
                </a:solidFill>
                <a:latin typeface="Times New Roman" panose="02020603050405020304" pitchFamily="18" charset="0"/>
                <a:cs typeface="Times New Roman" panose="02020603050405020304" pitchFamily="18" charset="0"/>
              </a:rPr>
              <a:t>DGS (Defected Ground Structure) is a popular technique used in antenna design to achieve various antenna properties, such as miniaturization, bandwidth enhancement, and radiation pattern control. </a:t>
            </a:r>
            <a:endParaRPr lang="en-US" dirty="0" smtClean="0">
              <a:solidFill>
                <a:schemeClr val="accent1">
                  <a:lumMod val="75000"/>
                </a:schemeClr>
              </a:solidFill>
              <a:latin typeface="Times New Roman" panose="02020603050405020304" pitchFamily="18" charset="0"/>
              <a:cs typeface="Times New Roman" panose="02020603050405020304" pitchFamily="18" charset="0"/>
            </a:endParaRPr>
          </a:p>
          <a:p>
            <a:pPr algn="just">
              <a:buClr>
                <a:schemeClr val="accent1">
                  <a:lumMod val="75000"/>
                </a:schemeClr>
              </a:buClr>
            </a:pP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algn="just">
              <a:buClr>
                <a:schemeClr val="accent1">
                  <a:lumMod val="75000"/>
                </a:schemeClr>
              </a:buClr>
            </a:pPr>
            <a:r>
              <a:rPr lang="en-US" dirty="0" smtClean="0">
                <a:solidFill>
                  <a:schemeClr val="accent1">
                    <a:lumMod val="75000"/>
                  </a:schemeClr>
                </a:solidFill>
                <a:latin typeface="Times New Roman" panose="02020603050405020304" pitchFamily="18" charset="0"/>
                <a:cs typeface="Times New Roman" panose="02020603050405020304" pitchFamily="18" charset="0"/>
              </a:rPr>
              <a:t>The experimental </a:t>
            </a:r>
            <a:r>
              <a:rPr lang="en-US" dirty="0">
                <a:solidFill>
                  <a:schemeClr val="accent1">
                    <a:lumMod val="75000"/>
                  </a:schemeClr>
                </a:solidFill>
                <a:latin typeface="Times New Roman" panose="02020603050405020304" pitchFamily="18" charset="0"/>
                <a:cs typeface="Times New Roman" panose="02020603050405020304" pitchFamily="18" charset="0"/>
              </a:rPr>
              <a:t>investigations were carried out on a </a:t>
            </a:r>
            <a:r>
              <a:rPr lang="en-US" dirty="0" err="1">
                <a:solidFill>
                  <a:schemeClr val="accent1">
                    <a:lumMod val="75000"/>
                  </a:schemeClr>
                </a:solidFill>
                <a:latin typeface="Times New Roman" panose="02020603050405020304" pitchFamily="18" charset="0"/>
                <a:cs typeface="Times New Roman" panose="02020603050405020304" pitchFamily="18" charset="0"/>
              </a:rPr>
              <a:t>microstrip</a:t>
            </a:r>
            <a:r>
              <a:rPr lang="en-US" dirty="0">
                <a:solidFill>
                  <a:schemeClr val="accent1">
                    <a:lumMod val="75000"/>
                  </a:schemeClr>
                </a:solidFill>
                <a:latin typeface="Times New Roman" panose="02020603050405020304" pitchFamily="18" charset="0"/>
                <a:cs typeface="Times New Roman" panose="02020603050405020304" pitchFamily="18" charset="0"/>
              </a:rPr>
              <a:t> antenna that was embedded with a </a:t>
            </a:r>
            <a:r>
              <a:rPr lang="en-US" dirty="0" err="1">
                <a:solidFill>
                  <a:schemeClr val="accent1">
                    <a:lumMod val="75000"/>
                  </a:schemeClr>
                </a:solidFill>
                <a:latin typeface="Times New Roman" panose="02020603050405020304" pitchFamily="18" charset="0"/>
                <a:cs typeface="Times New Roman" panose="02020603050405020304" pitchFamily="18" charset="0"/>
              </a:rPr>
              <a:t>Swastik</a:t>
            </a:r>
            <a:r>
              <a:rPr lang="en-US" dirty="0">
                <a:solidFill>
                  <a:schemeClr val="accent1">
                    <a:lumMod val="75000"/>
                  </a:schemeClr>
                </a:solidFill>
                <a:latin typeface="Times New Roman" panose="02020603050405020304" pitchFamily="18" charset="0"/>
                <a:cs typeface="Times New Roman" panose="02020603050405020304" pitchFamily="18" charset="0"/>
              </a:rPr>
              <a:t>-shaped DGS. </a:t>
            </a: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43061" t="16778" r="27966" b="33845"/>
          <a:stretch/>
        </p:blipFill>
        <p:spPr bwMode="auto">
          <a:xfrm>
            <a:off x="9338410" y="1974979"/>
            <a:ext cx="2628900" cy="2519045"/>
          </a:xfrm>
          <a:prstGeom prst="rect">
            <a:avLst/>
          </a:prstGeom>
          <a:ln w="12700">
            <a:noFill/>
          </a:ln>
          <a:extLst>
            <a:ext uri="{53640926-AAD7-44D8-BBD7-CCE9431645EC}">
              <a14:shadowObscured xmlns:a14="http://schemas.microsoft.com/office/drawing/2010/main"/>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8375" t="38037" r="49862" b="32578"/>
          <a:stretch/>
        </p:blipFill>
        <p:spPr>
          <a:xfrm>
            <a:off x="6373091" y="2086350"/>
            <a:ext cx="3020737" cy="2296304"/>
          </a:xfrm>
          <a:prstGeom prst="rect">
            <a:avLst/>
          </a:prstGeom>
        </p:spPr>
      </p:pic>
      <p:pic>
        <p:nvPicPr>
          <p:cNvPr id="6" name="Picture 5"/>
          <p:cNvPicPr/>
          <p:nvPr/>
        </p:nvPicPr>
        <p:blipFill rotWithShape="1">
          <a:blip r:embed="rId4" cstate="print">
            <a:extLst>
              <a:ext uri="{28A0092B-C50C-407E-A947-70E740481C1C}">
                <a14:useLocalDpi xmlns:a14="http://schemas.microsoft.com/office/drawing/2010/main" val="0"/>
              </a:ext>
            </a:extLst>
          </a:blip>
          <a:srcRect l="13291" t="14884" b="25104"/>
          <a:stretch/>
        </p:blipFill>
        <p:spPr bwMode="auto">
          <a:xfrm>
            <a:off x="6096000" y="4552793"/>
            <a:ext cx="4069311" cy="1972832"/>
          </a:xfrm>
          <a:prstGeom prst="rect">
            <a:avLst/>
          </a:prstGeom>
          <a:ln w="12700">
            <a:solidFill>
              <a:schemeClr val="tx1"/>
            </a:solid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Text Box 295"/>
          <p:cNvSpPr txBox="1"/>
          <p:nvPr/>
        </p:nvSpPr>
        <p:spPr>
          <a:xfrm>
            <a:off x="8957410" y="4272092"/>
            <a:ext cx="381000" cy="25908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rPr>
              <a:t>(a)</a:t>
            </a:r>
          </a:p>
        </p:txBody>
      </p:sp>
      <p:sp>
        <p:nvSpPr>
          <p:cNvPr id="8" name="Text Box 295"/>
          <p:cNvSpPr txBox="1"/>
          <p:nvPr/>
        </p:nvSpPr>
        <p:spPr>
          <a:xfrm>
            <a:off x="8120264" y="6568396"/>
            <a:ext cx="381000" cy="268911"/>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smtClean="0">
                <a:effectLst/>
                <a:latin typeface="Times New Roman" panose="02020603050405020304" pitchFamily="18" charset="0"/>
                <a:ea typeface="Times New Roman" panose="02020603050405020304" pitchFamily="18" charset="0"/>
              </a:rPr>
              <a:t>(b)</a:t>
            </a:r>
            <a:endParaRPr lang="en-US" sz="1200" dirty="0">
              <a:effectLst/>
              <a:latin typeface="Times New Roman" panose="02020603050405020304" pitchFamily="18" charset="0"/>
              <a:ea typeface="Times New Roman" panose="02020603050405020304" pitchFamily="18" charset="0"/>
            </a:endParaRPr>
          </a:p>
        </p:txBody>
      </p:sp>
      <p:sp>
        <p:nvSpPr>
          <p:cNvPr id="9" name="Text Box 297"/>
          <p:cNvSpPr txBox="1"/>
          <p:nvPr/>
        </p:nvSpPr>
        <p:spPr>
          <a:xfrm>
            <a:off x="10442402" y="4884187"/>
            <a:ext cx="1524908" cy="51908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u="sng" dirty="0">
                <a:solidFill>
                  <a:schemeClr val="accent1">
                    <a:lumMod val="75000"/>
                  </a:schemeClr>
                </a:solidFill>
                <a:effectLst/>
                <a:latin typeface="Times New Roman" panose="02020603050405020304" pitchFamily="18" charset="0"/>
                <a:ea typeface="Times New Roman" panose="02020603050405020304" pitchFamily="18" charset="0"/>
              </a:rPr>
              <a:t>Fig </a:t>
            </a:r>
            <a:r>
              <a:rPr lang="en-US" sz="1600" u="sng" dirty="0" smtClean="0">
                <a:solidFill>
                  <a:schemeClr val="accent1">
                    <a:lumMod val="75000"/>
                  </a:schemeClr>
                </a:solidFill>
                <a:effectLst/>
                <a:latin typeface="Times New Roman" panose="02020603050405020304" pitchFamily="18" charset="0"/>
                <a:ea typeface="Times New Roman" panose="02020603050405020304" pitchFamily="18" charset="0"/>
              </a:rPr>
              <a:t>3: </a:t>
            </a:r>
            <a:r>
              <a:rPr lang="en-US" sz="1600" u="sng" dirty="0">
                <a:solidFill>
                  <a:schemeClr val="accent1">
                    <a:lumMod val="75000"/>
                  </a:schemeClr>
                </a:solidFill>
                <a:effectLst/>
                <a:latin typeface="Times New Roman" panose="02020603050405020304" pitchFamily="18" charset="0"/>
                <a:ea typeface="Times New Roman" panose="02020603050405020304" pitchFamily="18" charset="0"/>
              </a:rPr>
              <a:t>(a) </a:t>
            </a:r>
            <a:r>
              <a:rPr lang="en-US" sz="1600" u="sng" dirty="0" err="1">
                <a:solidFill>
                  <a:schemeClr val="accent1">
                    <a:lumMod val="75000"/>
                  </a:schemeClr>
                </a:solidFill>
                <a:effectLst/>
                <a:latin typeface="Times New Roman" panose="02020603050405020304" pitchFamily="18" charset="0"/>
                <a:ea typeface="Times New Roman" panose="02020603050405020304" pitchFamily="18" charset="0"/>
              </a:rPr>
              <a:t>Swastik</a:t>
            </a:r>
            <a:r>
              <a:rPr lang="en-US" sz="1600" u="sng" dirty="0">
                <a:solidFill>
                  <a:schemeClr val="accent1">
                    <a:lumMod val="75000"/>
                  </a:schemeClr>
                </a:solidFill>
                <a:effectLst/>
                <a:latin typeface="Times New Roman" panose="02020603050405020304" pitchFamily="18" charset="0"/>
                <a:ea typeface="Times New Roman" panose="02020603050405020304" pitchFamily="18" charset="0"/>
              </a:rPr>
              <a:t> Shaped DGS Structure &amp; (b) Result</a:t>
            </a:r>
          </a:p>
        </p:txBody>
      </p:sp>
    </p:spTree>
    <p:extLst>
      <p:ext uri="{BB962C8B-B14F-4D97-AF65-F5344CB8AC3E}">
        <p14:creationId xmlns:p14="http://schemas.microsoft.com/office/powerpoint/2010/main" val="1383419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lgerian" panose="04020705040A02060702" pitchFamily="82" charset="0"/>
              </a:rPr>
              <a:t>DESIGNING OF MIMO </a:t>
            </a:r>
            <a:r>
              <a:rPr lang="en-US" sz="4000" b="1" dirty="0" smtClean="0">
                <a:latin typeface="Algerian" panose="04020705040A02060702" pitchFamily="82" charset="0"/>
              </a:rPr>
              <a:t>ANTENNA with </a:t>
            </a:r>
            <a:r>
              <a:rPr lang="en-US" sz="4000" b="1" dirty="0" err="1" smtClean="0">
                <a:latin typeface="Algerian" panose="04020705040A02060702" pitchFamily="82" charset="0"/>
              </a:rPr>
              <a:t>dgs</a:t>
            </a:r>
            <a:endParaRPr lang="en-US" sz="4000" dirty="0"/>
          </a:p>
        </p:txBody>
      </p:sp>
      <p:sp>
        <p:nvSpPr>
          <p:cNvPr id="5" name="Rectangle 4"/>
          <p:cNvSpPr/>
          <p:nvPr/>
        </p:nvSpPr>
        <p:spPr>
          <a:xfrm>
            <a:off x="581193" y="2782654"/>
            <a:ext cx="4369498" cy="1477328"/>
          </a:xfrm>
          <a:prstGeom prst="rect">
            <a:avLst/>
          </a:prstGeom>
        </p:spPr>
        <p:txBody>
          <a:bodyPr wrap="square">
            <a:spAutoFit/>
          </a:bodyPr>
          <a:lstStyle/>
          <a:p>
            <a:pPr marL="285750" indent="-285750">
              <a:buClr>
                <a:schemeClr val="accent1">
                  <a:lumMod val="75000"/>
                </a:schemeClr>
              </a:buClr>
              <a:buFont typeface="Wingdings" panose="05000000000000000000" pitchFamily="2" charset="2"/>
              <a:buChar char="§"/>
            </a:pPr>
            <a:r>
              <a:rPr lang="en-US" dirty="0" smtClean="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In </a:t>
            </a:r>
            <a:r>
              <a:rPr lang="en-US"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microstrip antennas, DGS is used for the enhancement of gain and bandwidth</a:t>
            </a:r>
            <a:r>
              <a:rPr lang="en-US" dirty="0" smtClean="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a:t>
            </a:r>
          </a:p>
          <a:p>
            <a:pPr marL="285750" indent="-285750">
              <a:buClr>
                <a:schemeClr val="accent1">
                  <a:lumMod val="75000"/>
                </a:schemeClr>
              </a:buClr>
              <a:buFont typeface="Wingdings" panose="05000000000000000000" pitchFamily="2" charset="2"/>
              <a:buChar char="§"/>
            </a:pP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Clr>
                <a:schemeClr val="accent1">
                  <a:lumMod val="75000"/>
                </a:schemeClr>
              </a:buClr>
              <a:buFont typeface="Wingdings" panose="05000000000000000000" pitchFamily="2" charset="2"/>
              <a:buChar char="§"/>
            </a:pPr>
            <a:r>
              <a:rPr lang="en-US" dirty="0">
                <a:solidFill>
                  <a:schemeClr val="accent1">
                    <a:lumMod val="75000"/>
                  </a:schemeClr>
                </a:solidFill>
                <a:latin typeface="Times New Roman" panose="02020603050405020304" pitchFamily="18" charset="0"/>
                <a:cs typeface="Times New Roman" panose="02020603050405020304" pitchFamily="18" charset="0"/>
              </a:rPr>
              <a:t>Here we have designed ‘</a:t>
            </a:r>
            <a:r>
              <a:rPr lang="en-US" dirty="0" err="1">
                <a:solidFill>
                  <a:schemeClr val="accent1">
                    <a:lumMod val="75000"/>
                  </a:schemeClr>
                </a:solidFill>
                <a:latin typeface="Times New Roman" panose="02020603050405020304" pitchFamily="18" charset="0"/>
                <a:cs typeface="Times New Roman" panose="02020603050405020304" pitchFamily="18" charset="0"/>
              </a:rPr>
              <a:t>swastik</a:t>
            </a:r>
            <a:r>
              <a:rPr lang="en-US" dirty="0">
                <a:solidFill>
                  <a:schemeClr val="accent1">
                    <a:lumMod val="75000"/>
                  </a:schemeClr>
                </a:solidFill>
                <a:latin typeface="Times New Roman" panose="02020603050405020304" pitchFamily="18" charset="0"/>
                <a:cs typeface="Times New Roman" panose="02020603050405020304" pitchFamily="18" charset="0"/>
              </a:rPr>
              <a:t>’ shaped DGS for better performance</a:t>
            </a:r>
            <a:r>
              <a:rPr lang="en-US" dirty="0">
                <a:solidFill>
                  <a:schemeClr val="accent1">
                    <a:lumMod val="75000"/>
                  </a:schemeClr>
                </a:solidFill>
              </a:rPr>
              <a:t>. </a:t>
            </a:r>
          </a:p>
        </p:txBody>
      </p:sp>
      <p:sp>
        <p:nvSpPr>
          <p:cNvPr id="7" name="Text Box 182"/>
          <p:cNvSpPr txBox="1"/>
          <p:nvPr/>
        </p:nvSpPr>
        <p:spPr>
          <a:xfrm>
            <a:off x="5938982" y="5511305"/>
            <a:ext cx="5144654" cy="47932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Fig </a:t>
            </a:r>
            <a:r>
              <a:rPr lang="en-US" u="sng" dirty="0" smtClean="0">
                <a:solidFill>
                  <a:schemeClr val="accent1">
                    <a:lumMod val="75000"/>
                  </a:schemeClr>
                </a:solidFill>
                <a:effectLst/>
                <a:latin typeface="Times New Roman" panose="02020603050405020304" pitchFamily="18" charset="0"/>
                <a:ea typeface="Times New Roman" panose="02020603050405020304" pitchFamily="18" charset="0"/>
              </a:rPr>
              <a:t>4: Top &amp; Bottom View MIMO </a:t>
            </a:r>
            <a:r>
              <a:rPr lang="en-US" u="sng" dirty="0">
                <a:solidFill>
                  <a:schemeClr val="accent1">
                    <a:lumMod val="75000"/>
                  </a:schemeClr>
                </a:solidFill>
                <a:effectLst/>
                <a:latin typeface="Times New Roman" panose="02020603050405020304" pitchFamily="18" charset="0"/>
                <a:ea typeface="Times New Roman" panose="02020603050405020304" pitchFamily="18" charset="0"/>
              </a:rPr>
              <a:t>Antenna with DGS</a:t>
            </a:r>
            <a:endParaRPr lang="en-US"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rotWithShape="1">
          <a:blip r:embed="rId2" cstate="print">
            <a:extLst>
              <a:ext uri="{28A0092B-C50C-407E-A947-70E740481C1C}">
                <a14:useLocalDpi xmlns:a14="http://schemas.microsoft.com/office/drawing/2010/main" val="0"/>
              </a:ext>
            </a:extLst>
          </a:blip>
          <a:srcRect l="44116" t="19554" r="27675" b="31416"/>
          <a:stretch/>
        </p:blipFill>
        <p:spPr bwMode="auto">
          <a:xfrm rot="16200000">
            <a:off x="8822733" y="2301599"/>
            <a:ext cx="2998095" cy="2890693"/>
          </a:xfrm>
          <a:prstGeom prst="rect">
            <a:avLst/>
          </a:prstGeom>
          <a:ln w="1270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8" name="Picture 7"/>
          <p:cNvPicPr/>
          <p:nvPr/>
        </p:nvPicPr>
        <p:blipFill rotWithShape="1">
          <a:blip r:embed="rId3" cstate="print">
            <a:extLst>
              <a:ext uri="{28A0092B-C50C-407E-A947-70E740481C1C}">
                <a14:useLocalDpi xmlns:a14="http://schemas.microsoft.com/office/drawing/2010/main" val="0"/>
              </a:ext>
            </a:extLst>
          </a:blip>
          <a:srcRect l="40669" t="16066" r="28364" b="31955"/>
          <a:stretch/>
        </p:blipFill>
        <p:spPr bwMode="auto">
          <a:xfrm>
            <a:off x="4950691" y="2126949"/>
            <a:ext cx="3540760" cy="3331741"/>
          </a:xfrm>
          <a:prstGeom prst="rect">
            <a:avLst/>
          </a:prstGeom>
          <a:ln w="12700">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5979523"/>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FC8A1C-A436-42C0-AC33-FAFFFAF219BC}">
  <ds:schemaRefs>
    <ds:schemaRef ds:uri="http://schemas.microsoft.com/sharepoint/v3/contenttype/forms"/>
  </ds:schemaRefs>
</ds:datastoreItem>
</file>

<file path=customXml/itemProps2.xml><?xml version="1.0" encoding="utf-8"?>
<ds:datastoreItem xmlns:ds="http://schemas.openxmlformats.org/officeDocument/2006/customXml" ds:itemID="{FF5C8BF1-B0E4-49A1-808F-40F2AD30E743}">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71af3243-3dd4-4a8d-8c0d-dd76da1f02a5"/>
    <ds:schemaRef ds:uri="http://www.w3.org/XML/1998/namespace"/>
  </ds:schemaRefs>
</ds:datastoreItem>
</file>

<file path=customXml/itemProps3.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1075</Words>
  <Application>Microsoft Office PowerPoint</Application>
  <PresentationFormat>Widescreen</PresentationFormat>
  <Paragraphs>146</Paragraphs>
  <Slides>20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Algerian</vt:lpstr>
      <vt:lpstr>Arial</vt:lpstr>
      <vt:lpstr>Calibri</vt:lpstr>
      <vt:lpstr>Calisto MT</vt:lpstr>
      <vt:lpstr>Cambria</vt:lpstr>
      <vt:lpstr>Cambria Math</vt:lpstr>
      <vt:lpstr>Century</vt:lpstr>
      <vt:lpstr>Gill Sans MT</vt:lpstr>
      <vt:lpstr>Times New Roman</vt:lpstr>
      <vt:lpstr>Wingdings</vt:lpstr>
      <vt:lpstr>Wingdings 2</vt:lpstr>
      <vt:lpstr>Dividend</vt:lpstr>
      <vt:lpstr>PowerPoint Presentation</vt:lpstr>
      <vt:lpstr>ABSTRACT</vt:lpstr>
      <vt:lpstr>INTRODUCTION</vt:lpstr>
      <vt:lpstr>PowerPoint Presentation</vt:lpstr>
      <vt:lpstr>MATHEMATICAL CALCULATION</vt:lpstr>
      <vt:lpstr>Design of Single Patch Antenna</vt:lpstr>
      <vt:lpstr>    DESIGNING OF MIMO ANTENNA  </vt:lpstr>
      <vt:lpstr>Designing of DGS</vt:lpstr>
      <vt:lpstr>DESIGNING OF MIMO ANTENNA with dgs</vt:lpstr>
      <vt:lpstr>Result</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2022-10-12T18:45:51Z</dcterms:created>
  <dcterms:modified xsi:type="dcterms:W3CDTF">2023-05-24T05:07:44Z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